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hugnX1iBsKJp37jvaLLPzT7BL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624890-1FC7-4397-AA3B-3F0C57D4E8F6}">
  <a:tblStyle styleId="{CB624890-1FC7-4397-AA3B-3F0C57D4E8F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" name="Google Shape;12;p1"/>
          <p:cNvSpPr/>
          <p:nvPr/>
        </p:nvSpPr>
        <p:spPr>
          <a:xfrm rot="-5400000">
            <a:off x="6657925" y="1189867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" name="Google Shape;13;p1"/>
          <p:cNvSpPr/>
          <p:nvPr/>
        </p:nvSpPr>
        <p:spPr>
          <a:xfrm rot="-5400000">
            <a:off x="6518522" y="1101928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D9EFD2"/>
          </a:solidFill>
          <a:ln>
            <a:noFill/>
          </a:ln>
          <a:effectLst>
            <a:outerShdw blurRad="120015" rotWithShape="0" algn="tl" dir="2699998" dist="40005">
              <a:schemeClr val="accent1">
                <a:alpha val="20000"/>
              </a:schemeClr>
            </a:outerShdw>
          </a:effectLst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" name="Google Shape;14;p1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" name="Google Shape;15;p1"/>
          <p:cNvSpPr/>
          <p:nvPr/>
        </p:nvSpPr>
        <p:spPr>
          <a:xfrm>
            <a:off x="336676" y="372455"/>
            <a:ext cx="11518648" cy="6113090"/>
          </a:xfrm>
          <a:custGeom>
            <a:rect b="b" l="l" r="r" t="t"/>
            <a:pathLst>
              <a:path extrusionOk="0" h="6042982" w="11553372">
                <a:moveTo>
                  <a:pt x="345175" y="0"/>
                </a:moveTo>
                <a:lnTo>
                  <a:pt x="11208197" y="0"/>
                </a:lnTo>
                <a:cubicBezTo>
                  <a:pt x="11398832" y="0"/>
                  <a:pt x="11553372" y="154540"/>
                  <a:pt x="11553372" y="345175"/>
                </a:cubicBezTo>
                <a:lnTo>
                  <a:pt x="11553372" y="5697807"/>
                </a:lnTo>
                <a:cubicBezTo>
                  <a:pt x="11553372" y="5888442"/>
                  <a:pt x="11398832" y="6042982"/>
                  <a:pt x="11208197" y="6042982"/>
                </a:cubicBezTo>
                <a:lnTo>
                  <a:pt x="345175" y="6042982"/>
                </a:lnTo>
                <a:cubicBezTo>
                  <a:pt x="154540" y="6042982"/>
                  <a:pt x="0" y="5888442"/>
                  <a:pt x="0" y="5697807"/>
                </a:cubicBezTo>
                <a:lnTo>
                  <a:pt x="0" y="345175"/>
                </a:lnTo>
                <a:cubicBezTo>
                  <a:pt x="0" y="154540"/>
                  <a:pt x="154540" y="0"/>
                  <a:pt x="345175" y="0"/>
                </a:cubicBezTo>
                <a:close/>
              </a:path>
            </a:pathLst>
          </a:custGeom>
          <a:solidFill>
            <a:schemeClr val="lt1"/>
          </a:solidFill>
          <a:ln cap="sq" cmpd="sng" w="508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" name="Google Shape;16;p1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" name="Google Shape;17;p1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" name="Google Shape;18;p1"/>
          <p:cNvSpPr/>
          <p:nvPr/>
        </p:nvSpPr>
        <p:spPr>
          <a:xfrm flipH="1">
            <a:off x="7168811" y="815704"/>
            <a:ext cx="4503471" cy="490564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" name="Google Shape;19;p1"/>
          <p:cNvSpPr/>
          <p:nvPr/>
        </p:nvSpPr>
        <p:spPr>
          <a:xfrm flipH="1">
            <a:off x="6199901" y="4966818"/>
            <a:ext cx="5187606" cy="115736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" name="Google Shape;20;p1"/>
          <p:cNvSpPr/>
          <p:nvPr/>
        </p:nvSpPr>
        <p:spPr>
          <a:xfrm>
            <a:off x="835526" y="5338312"/>
            <a:ext cx="1786238" cy="4609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CF7C"/>
              </a:gs>
              <a:gs pos="3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" name="Google Shape;21;p1"/>
          <p:cNvSpPr/>
          <p:nvPr/>
        </p:nvSpPr>
        <p:spPr>
          <a:xfrm>
            <a:off x="3141510" y="5338312"/>
            <a:ext cx="1786238" cy="4609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CF7C"/>
              </a:gs>
              <a:gs pos="3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" name="Google Shape;22;p1"/>
          <p:cNvSpPr txBox="1"/>
          <p:nvPr/>
        </p:nvSpPr>
        <p:spPr>
          <a:xfrm>
            <a:off x="1654631" y="5445694"/>
            <a:ext cx="9452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凯撒琳/</a:t>
            </a:r>
            <a:r>
              <a:rPr lang="en-US" sz="1500">
                <a:solidFill>
                  <a:srgbClr val="FFFFFF"/>
                </a:solidFill>
              </a:rPr>
              <a:t>   </a:t>
            </a: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奇川</a:t>
            </a:r>
            <a:endParaRPr b="0" i="0" sz="1600" u="none" cap="none" strike="noStrike"/>
          </a:p>
        </p:txBody>
      </p:sp>
      <p:sp>
        <p:nvSpPr>
          <p:cNvPr id="23" name="Google Shape;23;p1"/>
          <p:cNvSpPr txBox="1"/>
          <p:nvPr/>
        </p:nvSpPr>
        <p:spPr>
          <a:xfrm>
            <a:off x="3311444" y="5445694"/>
            <a:ext cx="79310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时间：</a:t>
            </a:r>
            <a:endParaRPr b="0" i="0" sz="1800" u="none" cap="none" strike="noStrike"/>
          </a:p>
        </p:txBody>
      </p:sp>
      <p:sp>
        <p:nvSpPr>
          <p:cNvPr id="24" name="Google Shape;24;p1"/>
          <p:cNvSpPr txBox="1"/>
          <p:nvPr/>
        </p:nvSpPr>
        <p:spPr>
          <a:xfrm>
            <a:off x="980123" y="5445694"/>
            <a:ext cx="9452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主讲人：</a:t>
            </a:r>
            <a:endParaRPr b="0" i="0" sz="1800" u="none" cap="none" strike="noStrike"/>
          </a:p>
        </p:txBody>
      </p:sp>
      <p:sp>
        <p:nvSpPr>
          <p:cNvPr id="25" name="Google Shape;25;p1"/>
          <p:cNvSpPr txBox="1"/>
          <p:nvPr/>
        </p:nvSpPr>
        <p:spPr>
          <a:xfrm>
            <a:off x="3953909" y="5445694"/>
            <a:ext cx="79310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2025.6</a:t>
            </a:r>
            <a:endParaRPr b="0" i="0" sz="1800" u="none" cap="none" strike="noStrike"/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7929" y="684956"/>
            <a:ext cx="5003842" cy="548808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/>
          <p:nvPr/>
        </p:nvSpPr>
        <p:spPr>
          <a:xfrm>
            <a:off x="4058890" y="2343121"/>
            <a:ext cx="1115138" cy="376684"/>
          </a:xfrm>
          <a:custGeom>
            <a:rect b="b" l="l" r="r" t="t"/>
            <a:pathLst>
              <a:path extrusionOk="0" h="1147870" w="1954210">
                <a:moveTo>
                  <a:pt x="985324" y="0"/>
                </a:moveTo>
                <a:lnTo>
                  <a:pt x="1280281" y="0"/>
                </a:lnTo>
                <a:lnTo>
                  <a:pt x="1462005" y="574392"/>
                </a:lnTo>
                <a:lnTo>
                  <a:pt x="1280281" y="1147870"/>
                </a:lnTo>
                <a:lnTo>
                  <a:pt x="985324" y="1147870"/>
                </a:lnTo>
                <a:lnTo>
                  <a:pt x="1167960" y="574392"/>
                </a:lnTo>
                <a:close/>
                <a:moveTo>
                  <a:pt x="0" y="0"/>
                </a:moveTo>
                <a:lnTo>
                  <a:pt x="294045" y="0"/>
                </a:lnTo>
                <a:lnTo>
                  <a:pt x="475768" y="574392"/>
                </a:lnTo>
                <a:lnTo>
                  <a:pt x="294045" y="1147870"/>
                </a:lnTo>
                <a:lnTo>
                  <a:pt x="0" y="1147870"/>
                </a:lnTo>
                <a:lnTo>
                  <a:pt x="181724" y="574392"/>
                </a:lnTo>
                <a:close/>
                <a:moveTo>
                  <a:pt x="493118" y="0"/>
                </a:moveTo>
                <a:lnTo>
                  <a:pt x="787163" y="0"/>
                </a:lnTo>
                <a:lnTo>
                  <a:pt x="968886" y="574392"/>
                </a:lnTo>
                <a:lnTo>
                  <a:pt x="787163" y="1147870"/>
                </a:lnTo>
                <a:lnTo>
                  <a:pt x="493118" y="1147870"/>
                </a:lnTo>
                <a:lnTo>
                  <a:pt x="674842" y="574392"/>
                </a:lnTo>
                <a:close/>
                <a:moveTo>
                  <a:pt x="1478442" y="0"/>
                </a:moveTo>
                <a:lnTo>
                  <a:pt x="1772486" y="0"/>
                </a:lnTo>
                <a:lnTo>
                  <a:pt x="1954210" y="574392"/>
                </a:lnTo>
                <a:lnTo>
                  <a:pt x="1772486" y="1147870"/>
                </a:lnTo>
                <a:lnTo>
                  <a:pt x="1478442" y="1147870"/>
                </a:lnTo>
                <a:lnTo>
                  <a:pt x="1660166" y="574392"/>
                </a:lnTo>
                <a:close/>
              </a:path>
            </a:pathLst>
          </a:custGeom>
          <a:gradFill>
            <a:gsLst>
              <a:gs pos="0">
                <a:srgbClr val="549E39">
                  <a:alpha val="0"/>
                </a:srgbClr>
              </a:gs>
              <a:gs pos="100000">
                <a:srgbClr val="549E39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" name="Google Shape;28;p1"/>
          <p:cNvSpPr/>
          <p:nvPr/>
        </p:nvSpPr>
        <p:spPr>
          <a:xfrm rot="10800000">
            <a:off x="823867" y="4617576"/>
            <a:ext cx="4680190" cy="47375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9EFD2">
                  <a:alpha val="0"/>
                </a:srgb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9" name="Google Shape;29;p1"/>
          <p:cNvSpPr txBox="1"/>
          <p:nvPr/>
        </p:nvSpPr>
        <p:spPr>
          <a:xfrm>
            <a:off x="915201" y="4654399"/>
            <a:ext cx="27311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PowerPoint design</a:t>
            </a:r>
            <a:endParaRPr b="0" i="0" sz="1800" u="none" cap="none" strike="noStrike"/>
          </a:p>
        </p:txBody>
      </p:sp>
      <p:sp>
        <p:nvSpPr>
          <p:cNvPr id="30" name="Google Shape;30;p1"/>
          <p:cNvSpPr txBox="1"/>
          <p:nvPr/>
        </p:nvSpPr>
        <p:spPr>
          <a:xfrm>
            <a:off x="3115473" y="4840054"/>
            <a:ext cx="2844000" cy="28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D9EFD2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1" name="Google Shape;31;p1"/>
          <p:cNvSpPr txBox="1"/>
          <p:nvPr/>
        </p:nvSpPr>
        <p:spPr>
          <a:xfrm>
            <a:off x="707025" y="1796000"/>
            <a:ext cx="37416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8AB833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br>
              <a:rPr b="0" i="0" lang="en-US" sz="84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/>
          </a:p>
        </p:txBody>
      </p:sp>
      <p:sp>
        <p:nvSpPr>
          <p:cNvPr id="32" name="Google Shape;32;p1"/>
          <p:cNvSpPr txBox="1"/>
          <p:nvPr/>
        </p:nvSpPr>
        <p:spPr>
          <a:xfrm>
            <a:off x="712513" y="2799347"/>
            <a:ext cx="5713685" cy="189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节能方案：无尘室升温2°C的节能效益分析</a:t>
            </a:r>
            <a:endParaRPr b="0" i="0" sz="1800" u="none" cap="none" strike="noStrike"/>
          </a:p>
        </p:txBody>
      </p:sp>
      <p:sp>
        <p:nvSpPr>
          <p:cNvPr id="33" name="Google Shape;33;p1"/>
          <p:cNvSpPr/>
          <p:nvPr/>
        </p:nvSpPr>
        <p:spPr>
          <a:xfrm rot="5400000">
            <a:off x="3555819" y="1043061"/>
            <a:ext cx="246045" cy="2121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" name="Google Shape;34;p1"/>
          <p:cNvSpPr/>
          <p:nvPr/>
        </p:nvSpPr>
        <p:spPr>
          <a:xfrm rot="5400000">
            <a:off x="3846037" y="1043058"/>
            <a:ext cx="246048" cy="212110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" name="Google Shape;35;p1"/>
          <p:cNvSpPr/>
          <p:nvPr/>
        </p:nvSpPr>
        <p:spPr>
          <a:xfrm rot="5400000">
            <a:off x="4136257" y="1043061"/>
            <a:ext cx="246045" cy="2121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6" name="Google Shape;36;p1"/>
          <p:cNvSpPr/>
          <p:nvPr/>
        </p:nvSpPr>
        <p:spPr>
          <a:xfrm rot="5400000">
            <a:off x="4426475" y="1043058"/>
            <a:ext cx="246048" cy="212110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" name="Google Shape;37;p1"/>
          <p:cNvSpPr/>
          <p:nvPr/>
        </p:nvSpPr>
        <p:spPr>
          <a:xfrm rot="5400000">
            <a:off x="4716695" y="1043061"/>
            <a:ext cx="246045" cy="2121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8" name="Google Shape;38;p1"/>
          <p:cNvSpPr/>
          <p:nvPr/>
        </p:nvSpPr>
        <p:spPr>
          <a:xfrm rot="5400000">
            <a:off x="5006913" y="1043058"/>
            <a:ext cx="246048" cy="212110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" name="Google Shape;39;p1"/>
          <p:cNvSpPr/>
          <p:nvPr/>
        </p:nvSpPr>
        <p:spPr>
          <a:xfrm rot="5400000">
            <a:off x="5297134" y="1043061"/>
            <a:ext cx="246045" cy="2121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" name="Google Shape;40;p1"/>
          <p:cNvSpPr/>
          <p:nvPr/>
        </p:nvSpPr>
        <p:spPr>
          <a:xfrm rot="5400000">
            <a:off x="5587361" y="1043058"/>
            <a:ext cx="246048" cy="212110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41" name="Google Shape;4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" y="382299"/>
            <a:ext cx="4660900" cy="65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/>
          <p:nvPr/>
        </p:nvSpPr>
        <p:spPr>
          <a:xfrm flipH="1">
            <a:off x="-1512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74" name="Google Shape;274;p10"/>
          <p:cNvSpPr/>
          <p:nvPr/>
        </p:nvSpPr>
        <p:spPr>
          <a:xfrm flipH="1" rot="5400000">
            <a:off x="-114609" y="1189867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75" name="Google Shape;275;p10"/>
          <p:cNvSpPr/>
          <p:nvPr/>
        </p:nvSpPr>
        <p:spPr>
          <a:xfrm flipH="1" rot="5400000">
            <a:off x="24794" y="1101928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D9EFD2"/>
          </a:solidFill>
          <a:ln>
            <a:noFill/>
          </a:ln>
          <a:effectLst>
            <a:outerShdw blurRad="120015" rotWithShape="0" algn="tl" dir="2699998" dist="40005">
              <a:schemeClr val="accent1">
                <a:alpha val="20000"/>
              </a:schemeClr>
            </a:outerShdw>
          </a:effectLst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76" name="Google Shape;276;p10"/>
          <p:cNvSpPr/>
          <p:nvPr/>
        </p:nvSpPr>
        <p:spPr>
          <a:xfrm flipH="1">
            <a:off x="-1512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77" name="Google Shape;277;p10"/>
          <p:cNvSpPr/>
          <p:nvPr/>
        </p:nvSpPr>
        <p:spPr>
          <a:xfrm flipH="1">
            <a:off x="335164" y="372455"/>
            <a:ext cx="11518648" cy="6113090"/>
          </a:xfrm>
          <a:custGeom>
            <a:rect b="b" l="l" r="r" t="t"/>
            <a:pathLst>
              <a:path extrusionOk="0" h="6042982" w="11553372">
                <a:moveTo>
                  <a:pt x="345175" y="0"/>
                </a:moveTo>
                <a:lnTo>
                  <a:pt x="11208197" y="0"/>
                </a:lnTo>
                <a:cubicBezTo>
                  <a:pt x="11398832" y="0"/>
                  <a:pt x="11553372" y="154540"/>
                  <a:pt x="11553372" y="345175"/>
                </a:cubicBezTo>
                <a:lnTo>
                  <a:pt x="11553372" y="5697807"/>
                </a:lnTo>
                <a:cubicBezTo>
                  <a:pt x="11553372" y="5888442"/>
                  <a:pt x="11398832" y="6042982"/>
                  <a:pt x="11208197" y="6042982"/>
                </a:cubicBezTo>
                <a:lnTo>
                  <a:pt x="345175" y="6042982"/>
                </a:lnTo>
                <a:cubicBezTo>
                  <a:pt x="154540" y="6042982"/>
                  <a:pt x="0" y="5888442"/>
                  <a:pt x="0" y="5697807"/>
                </a:cubicBezTo>
                <a:lnTo>
                  <a:pt x="0" y="345175"/>
                </a:lnTo>
                <a:cubicBezTo>
                  <a:pt x="0" y="154540"/>
                  <a:pt x="154540" y="0"/>
                  <a:pt x="345175" y="0"/>
                </a:cubicBezTo>
                <a:close/>
              </a:path>
            </a:pathLst>
          </a:custGeom>
          <a:solidFill>
            <a:schemeClr val="lt1"/>
          </a:solidFill>
          <a:ln cap="sq" cmpd="sng" w="508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78" name="Google Shape;278;p10"/>
          <p:cNvSpPr/>
          <p:nvPr/>
        </p:nvSpPr>
        <p:spPr>
          <a:xfrm flipH="1" rot="173670">
            <a:off x="-29028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79" name="Google Shape;279;p10"/>
          <p:cNvSpPr/>
          <p:nvPr/>
        </p:nvSpPr>
        <p:spPr>
          <a:xfrm>
            <a:off x="2793666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0" name="Google Shape;280;p10"/>
          <p:cNvSpPr/>
          <p:nvPr/>
        </p:nvSpPr>
        <p:spPr>
          <a:xfrm>
            <a:off x="518206" y="815704"/>
            <a:ext cx="4503471" cy="490564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1" name="Google Shape;281;p10"/>
          <p:cNvSpPr/>
          <p:nvPr/>
        </p:nvSpPr>
        <p:spPr>
          <a:xfrm>
            <a:off x="802981" y="4966818"/>
            <a:ext cx="5187606" cy="115736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2" name="Google Shape;282;p10"/>
          <p:cNvSpPr txBox="1"/>
          <p:nvPr/>
        </p:nvSpPr>
        <p:spPr>
          <a:xfrm>
            <a:off x="6096000" y="2009745"/>
            <a:ext cx="40161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Part.</a:t>
            </a:r>
            <a:endParaRPr b="0" i="0" sz="1800" u="none" cap="none" strike="noStrike"/>
          </a:p>
        </p:txBody>
      </p:sp>
      <p:sp>
        <p:nvSpPr>
          <p:cNvPr id="283" name="Google Shape;283;p10"/>
          <p:cNvSpPr txBox="1"/>
          <p:nvPr/>
        </p:nvSpPr>
        <p:spPr>
          <a:xfrm>
            <a:off x="5662863" y="3412755"/>
            <a:ext cx="5840510" cy="178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节能原理与计算模型</a:t>
            </a:r>
            <a:endParaRPr b="0" i="0" sz="1800" u="none" cap="none" strike="noStrike"/>
          </a:p>
        </p:txBody>
      </p:sp>
      <p:pic>
        <p:nvPicPr>
          <p:cNvPr id="284" name="Google Shape;2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41" y="684956"/>
            <a:ext cx="5003842" cy="548808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 txBox="1"/>
          <p:nvPr/>
        </p:nvSpPr>
        <p:spPr>
          <a:xfrm>
            <a:off x="9160042" y="320840"/>
            <a:ext cx="2362659" cy="313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800" u="none" cap="none" strike="noStrike"/>
          </a:p>
        </p:txBody>
      </p:sp>
      <p:sp>
        <p:nvSpPr>
          <p:cNvPr id="286" name="Google Shape;286;p10"/>
          <p:cNvSpPr/>
          <p:nvPr/>
        </p:nvSpPr>
        <p:spPr>
          <a:xfrm flipH="1" rot="-5400000">
            <a:off x="8017410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7" name="Google Shape;287;p10"/>
          <p:cNvSpPr/>
          <p:nvPr/>
        </p:nvSpPr>
        <p:spPr>
          <a:xfrm flipH="1" rot="-5400000">
            <a:off x="843976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8" name="Google Shape;288;p10"/>
          <p:cNvSpPr/>
          <p:nvPr/>
        </p:nvSpPr>
        <p:spPr>
          <a:xfrm flipH="1" rot="-5400000">
            <a:off x="886212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9" name="Google Shape;289;p10"/>
          <p:cNvSpPr/>
          <p:nvPr/>
        </p:nvSpPr>
        <p:spPr>
          <a:xfrm flipH="1" rot="-5400000">
            <a:off x="928447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90" name="Google Shape;290;p10"/>
          <p:cNvSpPr/>
          <p:nvPr/>
        </p:nvSpPr>
        <p:spPr>
          <a:xfrm flipH="1" rot="-5400000">
            <a:off x="970683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91" name="Google Shape;291;p10"/>
          <p:cNvSpPr/>
          <p:nvPr/>
        </p:nvSpPr>
        <p:spPr>
          <a:xfrm flipH="1" rot="-5400000">
            <a:off x="10129184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92" name="Google Shape;292;p10"/>
          <p:cNvSpPr/>
          <p:nvPr/>
        </p:nvSpPr>
        <p:spPr>
          <a:xfrm flipH="1" rot="-5400000">
            <a:off x="10551542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93" name="Google Shape;293;p10"/>
          <p:cNvSpPr/>
          <p:nvPr/>
        </p:nvSpPr>
        <p:spPr>
          <a:xfrm rot="-5400000">
            <a:off x="10973911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294" name="Google Shape;29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4800" y="546468"/>
            <a:ext cx="5118100" cy="72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0" name="Google Shape;300;p11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1" name="Google Shape;301;p11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2" name="Google Shape;302;p11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3" name="Google Shape;303;p11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4" name="Google Shape;304;p11"/>
          <p:cNvSpPr/>
          <p:nvPr/>
        </p:nvSpPr>
        <p:spPr>
          <a:xfrm>
            <a:off x="6096000" y="2563787"/>
            <a:ext cx="4869158" cy="2417646"/>
          </a:xfrm>
          <a:prstGeom prst="roundRect">
            <a:avLst>
              <a:gd fmla="val 9829" name="adj"/>
            </a:avLst>
          </a:prstGeom>
          <a:solidFill>
            <a:srgbClr val="D9EFD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5" name="Google Shape;305;p11"/>
          <p:cNvSpPr/>
          <p:nvPr/>
        </p:nvSpPr>
        <p:spPr>
          <a:xfrm>
            <a:off x="1226842" y="2042299"/>
            <a:ext cx="2528289" cy="25282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6" name="Google Shape;306;p11"/>
          <p:cNvSpPr/>
          <p:nvPr/>
        </p:nvSpPr>
        <p:spPr>
          <a:xfrm flipH="1">
            <a:off x="3515512" y="2687223"/>
            <a:ext cx="2357110" cy="609714"/>
          </a:xfrm>
          <a:custGeom>
            <a:rect b="b" l="l" r="r" t="t"/>
            <a:pathLst>
              <a:path extrusionOk="0" h="381000" w="1657350">
                <a:moveTo>
                  <a:pt x="1657350" y="381000"/>
                </a:moveTo>
                <a:lnTo>
                  <a:pt x="1657350" y="381000"/>
                </a:lnTo>
                <a:lnTo>
                  <a:pt x="1276350" y="0"/>
                </a:lnTo>
                <a:lnTo>
                  <a:pt x="0" y="0"/>
                </a:lnTo>
              </a:path>
            </a:pathLst>
          </a:custGeom>
          <a:noFill/>
          <a:ln cap="sq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7" name="Google Shape;307;p11"/>
          <p:cNvSpPr/>
          <p:nvPr/>
        </p:nvSpPr>
        <p:spPr>
          <a:xfrm>
            <a:off x="5811384" y="2625986"/>
            <a:ext cx="122477" cy="1224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8" name="Google Shape;308;p11"/>
          <p:cNvSpPr/>
          <p:nvPr/>
        </p:nvSpPr>
        <p:spPr>
          <a:xfrm>
            <a:off x="6096000" y="2141621"/>
            <a:ext cx="4869158" cy="81958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3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9" name="Google Shape;309;p11"/>
          <p:cNvSpPr txBox="1"/>
          <p:nvPr/>
        </p:nvSpPr>
        <p:spPr>
          <a:xfrm>
            <a:off x="6417445" y="2224666"/>
            <a:ext cx="4226269" cy="653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关键参数</a:t>
            </a:r>
            <a:endParaRPr b="0" i="0" sz="1800" u="none" cap="none" strike="noStrike"/>
          </a:p>
        </p:txBody>
      </p:sp>
      <p:sp>
        <p:nvSpPr>
          <p:cNvPr id="310" name="Google Shape;310;p11"/>
          <p:cNvSpPr txBox="1"/>
          <p:nvPr/>
        </p:nvSpPr>
        <p:spPr>
          <a:xfrm>
            <a:off x="6417445" y="3179843"/>
            <a:ext cx="4226269" cy="1610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空气密度1.185 kg/m³，比热1.006 kJ/(kg·K)，升温1°C能耗约0.00033114 kWh，空调效率按90%计，实际电耗为0.00349 kWh/m³。</a:t>
            </a:r>
            <a:endParaRPr b="0" i="0" sz="1800" u="none" cap="none" strike="noStrike"/>
          </a:p>
        </p:txBody>
      </p:sp>
      <p:sp>
        <p:nvSpPr>
          <p:cNvPr id="311" name="Google Shape;311;p11"/>
          <p:cNvSpPr/>
          <p:nvPr/>
        </p:nvSpPr>
        <p:spPr>
          <a:xfrm>
            <a:off x="2081062" y="2896519"/>
            <a:ext cx="819849" cy="819849"/>
          </a:xfrm>
          <a:custGeom>
            <a:rect b="b" l="l" r="r" t="t"/>
            <a:pathLst>
              <a:path extrusionOk="0" h="720000" w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12" name="Google Shape;312;p11"/>
          <p:cNvSpPr/>
          <p:nvPr/>
        </p:nvSpPr>
        <p:spPr>
          <a:xfrm>
            <a:off x="1226841" y="4570588"/>
            <a:ext cx="2528289" cy="2528289"/>
          </a:xfrm>
          <a:prstGeom prst="ellipse">
            <a:avLst/>
          </a:prstGeom>
          <a:gradFill>
            <a:gsLst>
              <a:gs pos="0">
                <a:srgbClr val="D9EFD2"/>
              </a:gs>
              <a:gs pos="61000">
                <a:srgbClr val="D9EFD2">
                  <a:alpha val="0"/>
                </a:srgbClr>
              </a:gs>
              <a:gs pos="100000">
                <a:srgbClr val="D9EFD2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13" name="Google Shape;313;p11"/>
          <p:cNvSpPr txBox="1"/>
          <p:nvPr/>
        </p:nvSpPr>
        <p:spPr>
          <a:xfrm>
            <a:off x="929575" y="166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基础物理参数</a:t>
            </a:r>
            <a:endParaRPr b="0" i="0" sz="1800" u="none" cap="none" strike="noStrike"/>
          </a:p>
        </p:txBody>
      </p:sp>
      <p:sp>
        <p:nvSpPr>
          <p:cNvPr id="314" name="Google Shape;314;p11"/>
          <p:cNvSpPr/>
          <p:nvPr/>
        </p:nvSpPr>
        <p:spPr>
          <a:xfrm>
            <a:off x="549892" y="268684"/>
            <a:ext cx="358146" cy="358146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15" name="Google Shape;315;p11"/>
          <p:cNvSpPr/>
          <p:nvPr/>
        </p:nvSpPr>
        <p:spPr>
          <a:xfrm>
            <a:off x="233690" y="186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"/>
          <p:cNvSpPr/>
          <p:nvPr/>
        </p:nvSpPr>
        <p:spPr>
          <a:xfrm>
            <a:off x="5198903" y="1336092"/>
            <a:ext cx="1861820" cy="48519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21" name="Google Shape;321;p12"/>
          <p:cNvSpPr txBox="1"/>
          <p:nvPr/>
        </p:nvSpPr>
        <p:spPr>
          <a:xfrm>
            <a:off x="5273360" y="1330150"/>
            <a:ext cx="1852606" cy="482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节能数据</a:t>
            </a:r>
            <a:endParaRPr b="0" i="0" sz="1800" u="none" cap="none" strike="noStrike"/>
          </a:p>
        </p:txBody>
      </p:sp>
      <p:sp>
        <p:nvSpPr>
          <p:cNvPr id="322" name="Google Shape;322;p12"/>
          <p:cNvSpPr txBox="1"/>
          <p:nvPr/>
        </p:nvSpPr>
        <p:spPr>
          <a:xfrm>
            <a:off x="5448742" y="1927582"/>
            <a:ext cx="5927918" cy="100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A级（百级）：换气150~250次/小时，间隙风量系数×10，节电量10.47 kWh/°C·h，年节电费64,402元；</a:t>
            </a:r>
            <a:b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B级（千级）：换气80~150次/小时，间隙风量系数×6，节电量6.28 kWh/°C·h，年节电费38,509元。</a:t>
            </a:r>
            <a:endParaRPr b="0" i="0" sz="1800" u="none" cap="none" strike="noStrike"/>
          </a:p>
        </p:txBody>
      </p:sp>
      <p:sp>
        <p:nvSpPr>
          <p:cNvPr id="323" name="Google Shape;323;p12"/>
          <p:cNvSpPr/>
          <p:nvPr/>
        </p:nvSpPr>
        <p:spPr>
          <a:xfrm>
            <a:off x="660400" y="1767619"/>
            <a:ext cx="2050995" cy="2050995"/>
          </a:xfrm>
          <a:prstGeom prst="roundRect">
            <a:avLst>
              <a:gd fmla="val 11239" name="adj"/>
            </a:avLst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324" name="Google Shape;324;p12"/>
          <p:cNvPicPr preferRelativeResize="0"/>
          <p:nvPr/>
        </p:nvPicPr>
        <p:blipFill rotWithShape="1">
          <a:blip r:embed="rId3">
            <a:alphaModFix/>
          </a:blip>
          <a:srcRect b="0" l="23577" r="23576" t="0"/>
          <a:stretch/>
        </p:blipFill>
        <p:spPr>
          <a:xfrm>
            <a:off x="859183" y="2006159"/>
            <a:ext cx="4158090" cy="3490622"/>
          </a:xfrm>
          <a:custGeom>
            <a:rect b="b" l="l" r="r" t="t"/>
            <a:pathLst>
              <a:path extrusionOk="0" h="3490622" w="4158090">
                <a:moveTo>
                  <a:pt x="272269" y="0"/>
                </a:moveTo>
                <a:lnTo>
                  <a:pt x="3885821" y="0"/>
                </a:lnTo>
                <a:cubicBezTo>
                  <a:pt x="4036191" y="0"/>
                  <a:pt x="4158090" y="121899"/>
                  <a:pt x="4158090" y="272269"/>
                </a:cubicBezTo>
                <a:lnTo>
                  <a:pt x="4158090" y="3218353"/>
                </a:lnTo>
                <a:cubicBezTo>
                  <a:pt x="4158090" y="3368723"/>
                  <a:pt x="4036191" y="3490622"/>
                  <a:pt x="3885821" y="3490622"/>
                </a:cubicBezTo>
                <a:lnTo>
                  <a:pt x="272269" y="3490622"/>
                </a:lnTo>
                <a:cubicBezTo>
                  <a:pt x="121899" y="3490622"/>
                  <a:pt x="0" y="3368723"/>
                  <a:pt x="0" y="3218353"/>
                </a:cubicBezTo>
                <a:lnTo>
                  <a:pt x="0" y="272269"/>
                </a:lnTo>
                <a:cubicBezTo>
                  <a:pt x="0" y="121899"/>
                  <a:pt x="121899" y="0"/>
                  <a:pt x="27226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25" name="Google Shape;325;p12"/>
          <p:cNvSpPr/>
          <p:nvPr/>
        </p:nvSpPr>
        <p:spPr>
          <a:xfrm>
            <a:off x="5287803" y="3776317"/>
            <a:ext cx="1925320" cy="44527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26" name="Google Shape;326;p12"/>
          <p:cNvSpPr txBox="1"/>
          <p:nvPr/>
        </p:nvSpPr>
        <p:spPr>
          <a:xfrm>
            <a:off x="5527360" y="3745742"/>
            <a:ext cx="1408106" cy="505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计算公式</a:t>
            </a:r>
            <a:endParaRPr b="0" i="0" sz="1800" u="none" cap="none" strike="noStrike"/>
          </a:p>
        </p:txBody>
      </p:sp>
      <p:sp>
        <p:nvSpPr>
          <p:cNvPr id="327" name="Google Shape;327;p12"/>
          <p:cNvSpPr txBox="1"/>
          <p:nvPr/>
        </p:nvSpPr>
        <p:spPr>
          <a:xfrm>
            <a:off x="5448742" y="4404082"/>
            <a:ext cx="5927918" cy="100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节电量=面积×高度×间隙风量系数×单位电耗；年节省费用=节电量×24h×365天×0.7元/kWh。</a:t>
            </a:r>
            <a:endParaRPr b="0" i="0" sz="1800" u="none" cap="none" strike="noStrike"/>
          </a:p>
        </p:txBody>
      </p:sp>
      <p:sp>
        <p:nvSpPr>
          <p:cNvPr id="328" name="Google Shape;328;p12"/>
          <p:cNvSpPr txBox="1"/>
          <p:nvPr/>
        </p:nvSpPr>
        <p:spPr>
          <a:xfrm>
            <a:off x="559718" y="172292"/>
            <a:ext cx="11363746" cy="622453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29" name="Google Shape;329;p12"/>
          <p:cNvSpPr/>
          <p:nvPr/>
        </p:nvSpPr>
        <p:spPr>
          <a:xfrm>
            <a:off x="405482" y="265935"/>
            <a:ext cx="11338346" cy="43516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30" name="Google Shape;330;p12"/>
          <p:cNvSpPr/>
          <p:nvPr/>
        </p:nvSpPr>
        <p:spPr>
          <a:xfrm>
            <a:off x="-277563" y="136487"/>
            <a:ext cx="1247191" cy="694062"/>
          </a:xfrm>
          <a:custGeom>
            <a:rect b="b" l="l" r="r" t="t"/>
            <a:pathLst>
              <a:path extrusionOk="0" h="694062" w="1247191">
                <a:moveTo>
                  <a:pt x="0" y="0"/>
                </a:moveTo>
                <a:lnTo>
                  <a:pt x="1247191" y="0"/>
                </a:lnTo>
                <a:lnTo>
                  <a:pt x="1214778" y="59717"/>
                </a:lnTo>
                <a:cubicBezTo>
                  <a:pt x="1177427" y="148026"/>
                  <a:pt x="1156772" y="245117"/>
                  <a:pt x="1156772" y="347031"/>
                </a:cubicBezTo>
                <a:cubicBezTo>
                  <a:pt x="1156772" y="448946"/>
                  <a:pt x="1177427" y="546036"/>
                  <a:pt x="1214778" y="634345"/>
                </a:cubicBezTo>
                <a:lnTo>
                  <a:pt x="1247191" y="694062"/>
                </a:lnTo>
                <a:lnTo>
                  <a:pt x="0" y="6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31" name="Google Shape;331;p12"/>
          <p:cNvSpPr txBox="1"/>
          <p:nvPr/>
        </p:nvSpPr>
        <p:spPr>
          <a:xfrm>
            <a:off x="1090813" y="232884"/>
            <a:ext cx="9266058" cy="496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不同洁净等级节能对比</a:t>
            </a:r>
            <a:endParaRPr b="0" i="0" sz="1800" u="none" cap="none" strike="noStrike"/>
          </a:p>
        </p:txBody>
      </p:sp>
      <p:sp>
        <p:nvSpPr>
          <p:cNvPr id="332" name="Google Shape;332;p12"/>
          <p:cNvSpPr/>
          <p:nvPr/>
        </p:nvSpPr>
        <p:spPr>
          <a:xfrm>
            <a:off x="190653" y="268689"/>
            <a:ext cx="429658" cy="4296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33" name="Google Shape;333;p12"/>
          <p:cNvSpPr/>
          <p:nvPr/>
        </p:nvSpPr>
        <p:spPr>
          <a:xfrm rot="5400000">
            <a:off x="328365" y="379048"/>
            <a:ext cx="242371" cy="208941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/>
          <p:nvPr/>
        </p:nvSpPr>
        <p:spPr>
          <a:xfrm flipH="1">
            <a:off x="-1512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39" name="Google Shape;339;p13"/>
          <p:cNvSpPr/>
          <p:nvPr/>
        </p:nvSpPr>
        <p:spPr>
          <a:xfrm flipH="1" rot="5400000">
            <a:off x="-114609" y="1189867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0" name="Google Shape;340;p13"/>
          <p:cNvSpPr/>
          <p:nvPr/>
        </p:nvSpPr>
        <p:spPr>
          <a:xfrm flipH="1" rot="5400000">
            <a:off x="24794" y="1101928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D9EFD2"/>
          </a:solidFill>
          <a:ln>
            <a:noFill/>
          </a:ln>
          <a:effectLst>
            <a:outerShdw blurRad="120015" rotWithShape="0" algn="tl" dir="2699998" dist="40005">
              <a:schemeClr val="accent1">
                <a:alpha val="20000"/>
              </a:schemeClr>
            </a:outerShdw>
          </a:effectLst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1" name="Google Shape;341;p13"/>
          <p:cNvSpPr/>
          <p:nvPr/>
        </p:nvSpPr>
        <p:spPr>
          <a:xfrm flipH="1">
            <a:off x="-1512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2" name="Google Shape;342;p13"/>
          <p:cNvSpPr/>
          <p:nvPr/>
        </p:nvSpPr>
        <p:spPr>
          <a:xfrm flipH="1">
            <a:off x="335164" y="372455"/>
            <a:ext cx="11518648" cy="6113090"/>
          </a:xfrm>
          <a:custGeom>
            <a:rect b="b" l="l" r="r" t="t"/>
            <a:pathLst>
              <a:path extrusionOk="0" h="6042982" w="11553372">
                <a:moveTo>
                  <a:pt x="345175" y="0"/>
                </a:moveTo>
                <a:lnTo>
                  <a:pt x="11208197" y="0"/>
                </a:lnTo>
                <a:cubicBezTo>
                  <a:pt x="11398832" y="0"/>
                  <a:pt x="11553372" y="154540"/>
                  <a:pt x="11553372" y="345175"/>
                </a:cubicBezTo>
                <a:lnTo>
                  <a:pt x="11553372" y="5697807"/>
                </a:lnTo>
                <a:cubicBezTo>
                  <a:pt x="11553372" y="5888442"/>
                  <a:pt x="11398832" y="6042982"/>
                  <a:pt x="11208197" y="6042982"/>
                </a:cubicBezTo>
                <a:lnTo>
                  <a:pt x="345175" y="6042982"/>
                </a:lnTo>
                <a:cubicBezTo>
                  <a:pt x="154540" y="6042982"/>
                  <a:pt x="0" y="5888442"/>
                  <a:pt x="0" y="5697807"/>
                </a:cubicBezTo>
                <a:lnTo>
                  <a:pt x="0" y="345175"/>
                </a:lnTo>
                <a:cubicBezTo>
                  <a:pt x="0" y="154540"/>
                  <a:pt x="154540" y="0"/>
                  <a:pt x="345175" y="0"/>
                </a:cubicBezTo>
                <a:close/>
              </a:path>
            </a:pathLst>
          </a:custGeom>
          <a:solidFill>
            <a:schemeClr val="lt1"/>
          </a:solidFill>
          <a:ln cap="sq" cmpd="sng" w="508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3" name="Google Shape;343;p13"/>
          <p:cNvSpPr/>
          <p:nvPr/>
        </p:nvSpPr>
        <p:spPr>
          <a:xfrm flipH="1" rot="173670">
            <a:off x="-29028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4" name="Google Shape;344;p13"/>
          <p:cNvSpPr/>
          <p:nvPr/>
        </p:nvSpPr>
        <p:spPr>
          <a:xfrm>
            <a:off x="2793666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5" name="Google Shape;345;p13"/>
          <p:cNvSpPr/>
          <p:nvPr/>
        </p:nvSpPr>
        <p:spPr>
          <a:xfrm>
            <a:off x="518206" y="815704"/>
            <a:ext cx="4503471" cy="490564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6" name="Google Shape;346;p13"/>
          <p:cNvSpPr/>
          <p:nvPr/>
        </p:nvSpPr>
        <p:spPr>
          <a:xfrm>
            <a:off x="802981" y="4966818"/>
            <a:ext cx="5187606" cy="115736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7" name="Google Shape;347;p13"/>
          <p:cNvSpPr txBox="1"/>
          <p:nvPr/>
        </p:nvSpPr>
        <p:spPr>
          <a:xfrm>
            <a:off x="6096000" y="2009745"/>
            <a:ext cx="40161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Part.</a:t>
            </a:r>
            <a:endParaRPr b="0" i="0" sz="1800" u="none" cap="none" strike="noStrike"/>
          </a:p>
        </p:txBody>
      </p:sp>
      <p:sp>
        <p:nvSpPr>
          <p:cNvPr id="348" name="Google Shape;348;p13"/>
          <p:cNvSpPr txBox="1"/>
          <p:nvPr/>
        </p:nvSpPr>
        <p:spPr>
          <a:xfrm>
            <a:off x="5662863" y="3412755"/>
            <a:ext cx="5840510" cy="178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规模化效益案例</a:t>
            </a:r>
            <a:endParaRPr b="0" i="0" sz="1800" u="none" cap="none" strike="noStrike"/>
          </a:p>
        </p:txBody>
      </p:sp>
      <p:pic>
        <p:nvPicPr>
          <p:cNvPr id="349" name="Google Shape;3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41" y="684956"/>
            <a:ext cx="5003842" cy="548808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3"/>
          <p:cNvSpPr txBox="1"/>
          <p:nvPr/>
        </p:nvSpPr>
        <p:spPr>
          <a:xfrm>
            <a:off x="9160042" y="320840"/>
            <a:ext cx="2362659" cy="313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800" u="none" cap="none" strike="noStrike"/>
          </a:p>
        </p:txBody>
      </p:sp>
      <p:sp>
        <p:nvSpPr>
          <p:cNvPr id="351" name="Google Shape;351;p13"/>
          <p:cNvSpPr/>
          <p:nvPr/>
        </p:nvSpPr>
        <p:spPr>
          <a:xfrm flipH="1" rot="-5400000">
            <a:off x="8017410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2" name="Google Shape;352;p13"/>
          <p:cNvSpPr/>
          <p:nvPr/>
        </p:nvSpPr>
        <p:spPr>
          <a:xfrm flipH="1" rot="-5400000">
            <a:off x="843976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3" name="Google Shape;353;p13"/>
          <p:cNvSpPr/>
          <p:nvPr/>
        </p:nvSpPr>
        <p:spPr>
          <a:xfrm flipH="1" rot="-5400000">
            <a:off x="886212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4" name="Google Shape;354;p13"/>
          <p:cNvSpPr/>
          <p:nvPr/>
        </p:nvSpPr>
        <p:spPr>
          <a:xfrm flipH="1" rot="-5400000">
            <a:off x="928447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5" name="Google Shape;355;p13"/>
          <p:cNvSpPr/>
          <p:nvPr/>
        </p:nvSpPr>
        <p:spPr>
          <a:xfrm flipH="1" rot="-5400000">
            <a:off x="970683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6" name="Google Shape;356;p13"/>
          <p:cNvSpPr/>
          <p:nvPr/>
        </p:nvSpPr>
        <p:spPr>
          <a:xfrm flipH="1" rot="-5400000">
            <a:off x="10129184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7" name="Google Shape;357;p13"/>
          <p:cNvSpPr/>
          <p:nvPr/>
        </p:nvSpPr>
        <p:spPr>
          <a:xfrm flipH="1" rot="-5400000">
            <a:off x="10551542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8" name="Google Shape;358;p13"/>
          <p:cNvSpPr/>
          <p:nvPr/>
        </p:nvSpPr>
        <p:spPr>
          <a:xfrm rot="-5400000">
            <a:off x="10973911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359" name="Google Shape;3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1000" y="381368"/>
            <a:ext cx="5118100" cy="72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65" name="Google Shape;365;p14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66" name="Google Shape;366;p14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67" name="Google Shape;367;p14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68" name="Google Shape;368;p14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69" name="Google Shape;369;p14"/>
          <p:cNvSpPr/>
          <p:nvPr/>
        </p:nvSpPr>
        <p:spPr>
          <a:xfrm>
            <a:off x="6659509" y="1749378"/>
            <a:ext cx="3217641" cy="2009142"/>
          </a:xfrm>
          <a:custGeom>
            <a:rect b="b" l="l" r="r" t="t"/>
            <a:pathLst>
              <a:path extrusionOk="0" h="2009142" w="3217641">
                <a:moveTo>
                  <a:pt x="1002244" y="0"/>
                </a:moveTo>
                <a:cubicBezTo>
                  <a:pt x="1554564" y="0"/>
                  <a:pt x="2004488" y="450271"/>
                  <a:pt x="2004488" y="1003018"/>
                </a:cubicBezTo>
                <a:cubicBezTo>
                  <a:pt x="2004488" y="1270076"/>
                  <a:pt x="1898989" y="1524712"/>
                  <a:pt x="1712813" y="1711031"/>
                </a:cubicBezTo>
                <a:cubicBezTo>
                  <a:pt x="1712813" y="1711031"/>
                  <a:pt x="1712813" y="1711031"/>
                  <a:pt x="1365286" y="1711031"/>
                </a:cubicBezTo>
                <a:cubicBezTo>
                  <a:pt x="1622828" y="1577502"/>
                  <a:pt x="1796592" y="1310445"/>
                  <a:pt x="1796592" y="1003018"/>
                </a:cubicBezTo>
                <a:cubicBezTo>
                  <a:pt x="1796592" y="565168"/>
                  <a:pt x="1439756" y="208056"/>
                  <a:pt x="1002244" y="208056"/>
                </a:cubicBezTo>
                <a:cubicBezTo>
                  <a:pt x="564732" y="208056"/>
                  <a:pt x="207896" y="565168"/>
                  <a:pt x="207896" y="1003018"/>
                </a:cubicBezTo>
                <a:cubicBezTo>
                  <a:pt x="207896" y="1440868"/>
                  <a:pt x="564732" y="1797980"/>
                  <a:pt x="1002244" y="1797980"/>
                </a:cubicBezTo>
                <a:cubicBezTo>
                  <a:pt x="1002244" y="1797980"/>
                  <a:pt x="1002244" y="1797980"/>
                  <a:pt x="1705201" y="1797980"/>
                </a:cubicBezTo>
                <a:lnTo>
                  <a:pt x="1711270" y="1797980"/>
                </a:lnTo>
                <a:lnTo>
                  <a:pt x="1711270" y="1797980"/>
                </a:lnTo>
                <a:lnTo>
                  <a:pt x="1759656" y="1797980"/>
                </a:lnTo>
                <a:cubicBezTo>
                  <a:pt x="1967940" y="1797980"/>
                  <a:pt x="2384507" y="1797980"/>
                  <a:pt x="3217641" y="1797980"/>
                </a:cubicBezTo>
                <a:cubicBezTo>
                  <a:pt x="3099730" y="1850771"/>
                  <a:pt x="2991128" y="1922193"/>
                  <a:pt x="2898040" y="2009142"/>
                </a:cubicBezTo>
                <a:cubicBezTo>
                  <a:pt x="2898040" y="2009142"/>
                  <a:pt x="2898040" y="2009142"/>
                  <a:pt x="2429919" y="2009142"/>
                </a:cubicBezTo>
                <a:lnTo>
                  <a:pt x="2348912" y="2009142"/>
                </a:lnTo>
                <a:lnTo>
                  <a:pt x="2346282" y="2009142"/>
                </a:lnTo>
                <a:lnTo>
                  <a:pt x="2327870" y="2009142"/>
                </a:lnTo>
                <a:lnTo>
                  <a:pt x="2302865" y="2009142"/>
                </a:lnTo>
                <a:lnTo>
                  <a:pt x="2277896" y="2009142"/>
                </a:lnTo>
                <a:lnTo>
                  <a:pt x="2236142" y="2009142"/>
                </a:lnTo>
                <a:lnTo>
                  <a:pt x="2180579" y="2009142"/>
                </a:lnTo>
                <a:lnTo>
                  <a:pt x="2154682" y="2009142"/>
                </a:lnTo>
                <a:lnTo>
                  <a:pt x="2109234" y="2009142"/>
                </a:lnTo>
                <a:lnTo>
                  <a:pt x="2020136" y="2009142"/>
                </a:lnTo>
                <a:lnTo>
                  <a:pt x="1983742" y="2009142"/>
                </a:lnTo>
                <a:lnTo>
                  <a:pt x="1911311" y="2009142"/>
                </a:lnTo>
                <a:lnTo>
                  <a:pt x="1788420" y="2009142"/>
                </a:lnTo>
                <a:lnTo>
                  <a:pt x="1780787" y="2009142"/>
                </a:lnTo>
                <a:lnTo>
                  <a:pt x="1711270" y="2009142"/>
                </a:lnTo>
                <a:lnTo>
                  <a:pt x="1626590" y="2009142"/>
                </a:lnTo>
                <a:cubicBezTo>
                  <a:pt x="1459901" y="2009142"/>
                  <a:pt x="1254744" y="2009142"/>
                  <a:pt x="1002244" y="2009142"/>
                </a:cubicBezTo>
                <a:cubicBezTo>
                  <a:pt x="766422" y="2009142"/>
                  <a:pt x="536805" y="1925299"/>
                  <a:pt x="356836" y="1773137"/>
                </a:cubicBezTo>
                <a:cubicBezTo>
                  <a:pt x="356836" y="1773137"/>
                  <a:pt x="356836" y="1773137"/>
                  <a:pt x="338218" y="1754506"/>
                </a:cubicBezTo>
                <a:cubicBezTo>
                  <a:pt x="124117" y="1565081"/>
                  <a:pt x="0" y="1291813"/>
                  <a:pt x="0" y="1003018"/>
                </a:cubicBezTo>
                <a:cubicBezTo>
                  <a:pt x="0" y="450271"/>
                  <a:pt x="449923" y="0"/>
                  <a:pt x="1002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0" name="Google Shape;370;p14"/>
          <p:cNvSpPr/>
          <p:nvPr/>
        </p:nvSpPr>
        <p:spPr>
          <a:xfrm>
            <a:off x="4056120" y="3547780"/>
            <a:ext cx="3221520" cy="2009142"/>
          </a:xfrm>
          <a:custGeom>
            <a:rect b="b" l="l" r="r" t="t"/>
            <a:pathLst>
              <a:path extrusionOk="0" h="2009142" w="3221520">
                <a:moveTo>
                  <a:pt x="1002535" y="0"/>
                </a:moveTo>
                <a:cubicBezTo>
                  <a:pt x="1002535" y="0"/>
                  <a:pt x="1002535" y="0"/>
                  <a:pt x="1572135" y="0"/>
                </a:cubicBezTo>
                <a:lnTo>
                  <a:pt x="1650678" y="0"/>
                </a:lnTo>
                <a:lnTo>
                  <a:pt x="1664726" y="0"/>
                </a:lnTo>
                <a:lnTo>
                  <a:pt x="1726732" y="0"/>
                </a:lnTo>
                <a:lnTo>
                  <a:pt x="1728469" y="0"/>
                </a:lnTo>
                <a:lnTo>
                  <a:pt x="1812550" y="0"/>
                </a:lnTo>
                <a:lnTo>
                  <a:pt x="1907039" y="0"/>
                </a:lnTo>
                <a:lnTo>
                  <a:pt x="1919785" y="0"/>
                </a:lnTo>
                <a:lnTo>
                  <a:pt x="2052989" y="0"/>
                </a:lnTo>
                <a:lnTo>
                  <a:pt x="2115035" y="0"/>
                </a:lnTo>
                <a:lnTo>
                  <a:pt x="2214980" y="0"/>
                </a:lnTo>
                <a:lnTo>
                  <a:pt x="2352698" y="0"/>
                </a:lnTo>
                <a:lnTo>
                  <a:pt x="2408572" y="0"/>
                </a:lnTo>
                <a:cubicBezTo>
                  <a:pt x="2548793" y="0"/>
                  <a:pt x="2711960" y="0"/>
                  <a:pt x="2901826" y="0"/>
                </a:cubicBezTo>
                <a:cubicBezTo>
                  <a:pt x="2908034" y="9316"/>
                  <a:pt x="2917345" y="15527"/>
                  <a:pt x="2923553" y="21737"/>
                </a:cubicBezTo>
                <a:cubicBezTo>
                  <a:pt x="2923553" y="21737"/>
                  <a:pt x="2923553" y="21737"/>
                  <a:pt x="2945280" y="40369"/>
                </a:cubicBezTo>
                <a:cubicBezTo>
                  <a:pt x="3029083" y="111792"/>
                  <a:pt x="3122198" y="167687"/>
                  <a:pt x="3221520" y="211162"/>
                </a:cubicBezTo>
                <a:cubicBezTo>
                  <a:pt x="3221520" y="211162"/>
                  <a:pt x="3221520" y="211162"/>
                  <a:pt x="1845601" y="211162"/>
                </a:cubicBezTo>
                <a:lnTo>
                  <a:pt x="1650678" y="211162"/>
                </a:lnTo>
                <a:lnTo>
                  <a:pt x="1650678" y="211162"/>
                </a:lnTo>
                <a:lnTo>
                  <a:pt x="1553719" y="211162"/>
                </a:lnTo>
                <a:cubicBezTo>
                  <a:pt x="1393908" y="211162"/>
                  <a:pt x="1211267" y="211162"/>
                  <a:pt x="1002535" y="211162"/>
                </a:cubicBezTo>
                <a:cubicBezTo>
                  <a:pt x="564896" y="211162"/>
                  <a:pt x="207956" y="568274"/>
                  <a:pt x="207956" y="1006124"/>
                </a:cubicBezTo>
                <a:cubicBezTo>
                  <a:pt x="207956" y="1443974"/>
                  <a:pt x="564896" y="1801086"/>
                  <a:pt x="1002535" y="1801086"/>
                </a:cubicBezTo>
                <a:cubicBezTo>
                  <a:pt x="1443278" y="1801086"/>
                  <a:pt x="1800218" y="1443974"/>
                  <a:pt x="1800218" y="1006124"/>
                </a:cubicBezTo>
                <a:cubicBezTo>
                  <a:pt x="1800218" y="698697"/>
                  <a:pt x="1623300" y="431640"/>
                  <a:pt x="1365683" y="298111"/>
                </a:cubicBezTo>
                <a:lnTo>
                  <a:pt x="1716415" y="298111"/>
                </a:lnTo>
                <a:cubicBezTo>
                  <a:pt x="1902644" y="484430"/>
                  <a:pt x="2008174" y="739066"/>
                  <a:pt x="2008174" y="1006124"/>
                </a:cubicBezTo>
                <a:cubicBezTo>
                  <a:pt x="2008174" y="1558871"/>
                  <a:pt x="1558120" y="2009142"/>
                  <a:pt x="1002535" y="2009142"/>
                </a:cubicBezTo>
                <a:cubicBezTo>
                  <a:pt x="450055" y="2009142"/>
                  <a:pt x="0" y="1558871"/>
                  <a:pt x="0" y="1006124"/>
                </a:cubicBezTo>
                <a:cubicBezTo>
                  <a:pt x="0" y="450272"/>
                  <a:pt x="450055" y="0"/>
                  <a:pt x="1002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1" name="Google Shape;371;p14"/>
          <p:cNvSpPr/>
          <p:nvPr/>
        </p:nvSpPr>
        <p:spPr>
          <a:xfrm>
            <a:off x="9268766" y="3547780"/>
            <a:ext cx="4024430" cy="2009142"/>
          </a:xfrm>
          <a:custGeom>
            <a:rect b="b" l="l" r="r" t="t"/>
            <a:pathLst>
              <a:path extrusionOk="0" h="2248345" w="4503568">
                <a:moveTo>
                  <a:pt x="1121672" y="0"/>
                </a:moveTo>
                <a:cubicBezTo>
                  <a:pt x="1121672" y="0"/>
                  <a:pt x="1121672" y="0"/>
                  <a:pt x="3149709" y="0"/>
                </a:cubicBezTo>
                <a:lnTo>
                  <a:pt x="3149709" y="445"/>
                </a:lnTo>
                <a:lnTo>
                  <a:pt x="4503568" y="445"/>
                </a:lnTo>
                <a:lnTo>
                  <a:pt x="4503568" y="235395"/>
                </a:lnTo>
                <a:lnTo>
                  <a:pt x="3149709" y="235395"/>
                </a:lnTo>
                <a:lnTo>
                  <a:pt x="3149709" y="236302"/>
                </a:lnTo>
                <a:lnTo>
                  <a:pt x="1121672" y="236302"/>
                </a:lnTo>
                <a:cubicBezTo>
                  <a:pt x="632025" y="236302"/>
                  <a:pt x="232669" y="635931"/>
                  <a:pt x="232669" y="1125910"/>
                </a:cubicBezTo>
                <a:cubicBezTo>
                  <a:pt x="232669" y="1615890"/>
                  <a:pt x="632025" y="2015518"/>
                  <a:pt x="1121672" y="2015518"/>
                </a:cubicBezTo>
                <a:cubicBezTo>
                  <a:pt x="1614790" y="2015518"/>
                  <a:pt x="2010674" y="1615890"/>
                  <a:pt x="2010674" y="1125910"/>
                </a:cubicBezTo>
                <a:cubicBezTo>
                  <a:pt x="2010674" y="781882"/>
                  <a:pt x="1816205" y="483030"/>
                  <a:pt x="1527974" y="333603"/>
                </a:cubicBezTo>
                <a:cubicBezTo>
                  <a:pt x="1527974" y="333603"/>
                  <a:pt x="1527974" y="333603"/>
                  <a:pt x="1916912" y="333603"/>
                </a:cubicBezTo>
                <a:cubicBezTo>
                  <a:pt x="2128745" y="542105"/>
                  <a:pt x="2246816" y="827058"/>
                  <a:pt x="2246816" y="1125910"/>
                </a:cubicBezTo>
                <a:cubicBezTo>
                  <a:pt x="2246816" y="1744466"/>
                  <a:pt x="1743279" y="2248345"/>
                  <a:pt x="1121672" y="2248345"/>
                </a:cubicBezTo>
                <a:cubicBezTo>
                  <a:pt x="503537" y="2248345"/>
                  <a:pt x="0" y="1744466"/>
                  <a:pt x="0" y="1125910"/>
                </a:cubicBezTo>
                <a:cubicBezTo>
                  <a:pt x="0" y="503880"/>
                  <a:pt x="503537" y="0"/>
                  <a:pt x="11216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2" name="Google Shape;372;p14"/>
          <p:cNvSpPr/>
          <p:nvPr/>
        </p:nvSpPr>
        <p:spPr>
          <a:xfrm>
            <a:off x="-681930" y="3547780"/>
            <a:ext cx="2711185" cy="211162"/>
          </a:xfrm>
          <a:custGeom>
            <a:rect b="b" l="l" r="r" t="t"/>
            <a:pathLst>
              <a:path extrusionOk="0" h="236302" w="3033971">
                <a:moveTo>
                  <a:pt x="0" y="0"/>
                </a:moveTo>
                <a:lnTo>
                  <a:pt x="1969260" y="0"/>
                </a:lnTo>
                <a:lnTo>
                  <a:pt x="1975723" y="0"/>
                </a:lnTo>
                <a:lnTo>
                  <a:pt x="2154012" y="0"/>
                </a:lnTo>
                <a:lnTo>
                  <a:pt x="2676215" y="0"/>
                </a:lnTo>
                <a:cubicBezTo>
                  <a:pt x="2683162" y="10425"/>
                  <a:pt x="2693582" y="17375"/>
                  <a:pt x="2700529" y="24325"/>
                </a:cubicBezTo>
                <a:cubicBezTo>
                  <a:pt x="2700529" y="24325"/>
                  <a:pt x="2700529" y="24325"/>
                  <a:pt x="2724842" y="45175"/>
                </a:cubicBezTo>
                <a:cubicBezTo>
                  <a:pt x="2818623" y="125101"/>
                  <a:pt x="2922824" y="187652"/>
                  <a:pt x="3033971" y="236302"/>
                </a:cubicBezTo>
                <a:cubicBezTo>
                  <a:pt x="3033971" y="236302"/>
                  <a:pt x="3033971" y="236302"/>
                  <a:pt x="2611122" y="236302"/>
                </a:cubicBezTo>
                <a:lnTo>
                  <a:pt x="2154012" y="236302"/>
                </a:lnTo>
                <a:lnTo>
                  <a:pt x="2031662" y="236302"/>
                </a:lnTo>
                <a:lnTo>
                  <a:pt x="1969260" y="236302"/>
                </a:lnTo>
                <a:lnTo>
                  <a:pt x="0" y="2363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3" name="Google Shape;373;p14"/>
          <p:cNvSpPr/>
          <p:nvPr/>
        </p:nvSpPr>
        <p:spPr>
          <a:xfrm>
            <a:off x="1458231" y="1749378"/>
            <a:ext cx="3217641" cy="2009142"/>
          </a:xfrm>
          <a:custGeom>
            <a:rect b="b" l="l" r="r" t="t"/>
            <a:pathLst>
              <a:path extrusionOk="0" h="2009142" w="3217641">
                <a:moveTo>
                  <a:pt x="1002244" y="0"/>
                </a:moveTo>
                <a:cubicBezTo>
                  <a:pt x="1554564" y="0"/>
                  <a:pt x="2004488" y="450272"/>
                  <a:pt x="2004488" y="1003018"/>
                </a:cubicBezTo>
                <a:cubicBezTo>
                  <a:pt x="2004488" y="1270076"/>
                  <a:pt x="1898989" y="1524712"/>
                  <a:pt x="1712813" y="1711031"/>
                </a:cubicBezTo>
                <a:cubicBezTo>
                  <a:pt x="1712813" y="1711031"/>
                  <a:pt x="1712813" y="1711031"/>
                  <a:pt x="1365286" y="1711031"/>
                </a:cubicBezTo>
                <a:cubicBezTo>
                  <a:pt x="1622828" y="1577503"/>
                  <a:pt x="1796592" y="1310445"/>
                  <a:pt x="1796592" y="1003018"/>
                </a:cubicBezTo>
                <a:cubicBezTo>
                  <a:pt x="1796592" y="565168"/>
                  <a:pt x="1439756" y="208057"/>
                  <a:pt x="1002244" y="208057"/>
                </a:cubicBezTo>
                <a:cubicBezTo>
                  <a:pt x="564732" y="208057"/>
                  <a:pt x="207896" y="565168"/>
                  <a:pt x="207896" y="1003018"/>
                </a:cubicBezTo>
                <a:cubicBezTo>
                  <a:pt x="207896" y="1440869"/>
                  <a:pt x="564732" y="1797980"/>
                  <a:pt x="1002244" y="1797980"/>
                </a:cubicBezTo>
                <a:cubicBezTo>
                  <a:pt x="1002244" y="1797980"/>
                  <a:pt x="1002244" y="1797980"/>
                  <a:pt x="1543700" y="1797980"/>
                </a:cubicBezTo>
                <a:lnTo>
                  <a:pt x="1669279" y="1797980"/>
                </a:lnTo>
                <a:lnTo>
                  <a:pt x="1669279" y="1797980"/>
                </a:lnTo>
                <a:lnTo>
                  <a:pt x="1690906" y="1797980"/>
                </a:lnTo>
                <a:cubicBezTo>
                  <a:pt x="1870306" y="1797980"/>
                  <a:pt x="2280365" y="1797980"/>
                  <a:pt x="3217641" y="1797980"/>
                </a:cubicBezTo>
                <a:cubicBezTo>
                  <a:pt x="3099730" y="1850771"/>
                  <a:pt x="2991128" y="1922193"/>
                  <a:pt x="2898040" y="2009142"/>
                </a:cubicBezTo>
                <a:cubicBezTo>
                  <a:pt x="2898040" y="2009142"/>
                  <a:pt x="2898040" y="2009142"/>
                  <a:pt x="2429919" y="2009142"/>
                </a:cubicBezTo>
                <a:lnTo>
                  <a:pt x="2348912" y="2009142"/>
                </a:lnTo>
                <a:cubicBezTo>
                  <a:pt x="2348912" y="2009142"/>
                  <a:pt x="2348912" y="2009142"/>
                  <a:pt x="2327871" y="2009142"/>
                </a:cubicBezTo>
                <a:lnTo>
                  <a:pt x="2302866" y="2009142"/>
                </a:lnTo>
                <a:lnTo>
                  <a:pt x="2277897" y="2009142"/>
                </a:lnTo>
                <a:cubicBezTo>
                  <a:pt x="2254225" y="2009142"/>
                  <a:pt x="2222662" y="2009142"/>
                  <a:pt x="2180579" y="2009142"/>
                </a:cubicBezTo>
                <a:lnTo>
                  <a:pt x="2154681" y="2009142"/>
                </a:lnTo>
                <a:lnTo>
                  <a:pt x="2109234" y="2009142"/>
                </a:lnTo>
                <a:cubicBezTo>
                  <a:pt x="2082603" y="2009142"/>
                  <a:pt x="2053013" y="2009142"/>
                  <a:pt x="2020136" y="2009142"/>
                </a:cubicBezTo>
                <a:lnTo>
                  <a:pt x="1983741" y="2009142"/>
                </a:lnTo>
                <a:lnTo>
                  <a:pt x="1911311" y="2009142"/>
                </a:lnTo>
                <a:lnTo>
                  <a:pt x="1788420" y="2009142"/>
                </a:lnTo>
                <a:lnTo>
                  <a:pt x="1780786" y="2009142"/>
                </a:lnTo>
                <a:lnTo>
                  <a:pt x="1669279" y="2009142"/>
                </a:lnTo>
                <a:lnTo>
                  <a:pt x="1626590" y="2009142"/>
                </a:lnTo>
                <a:cubicBezTo>
                  <a:pt x="1459901" y="2009142"/>
                  <a:pt x="1254744" y="2009142"/>
                  <a:pt x="1002244" y="2009142"/>
                </a:cubicBezTo>
                <a:cubicBezTo>
                  <a:pt x="766422" y="2009142"/>
                  <a:pt x="536806" y="1925299"/>
                  <a:pt x="356836" y="1773138"/>
                </a:cubicBezTo>
                <a:cubicBezTo>
                  <a:pt x="356836" y="1773138"/>
                  <a:pt x="356836" y="1773138"/>
                  <a:pt x="338219" y="1754506"/>
                </a:cubicBezTo>
                <a:cubicBezTo>
                  <a:pt x="124117" y="1565081"/>
                  <a:pt x="0" y="1291813"/>
                  <a:pt x="0" y="1003018"/>
                </a:cubicBezTo>
                <a:cubicBezTo>
                  <a:pt x="0" y="450272"/>
                  <a:pt x="449924" y="0"/>
                  <a:pt x="1002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4" name="Google Shape;374;p14"/>
          <p:cNvSpPr/>
          <p:nvPr/>
        </p:nvSpPr>
        <p:spPr>
          <a:xfrm>
            <a:off x="2183291" y="2452534"/>
            <a:ext cx="579733" cy="627991"/>
          </a:xfrm>
          <a:custGeom>
            <a:rect b="b" l="l" r="r" t="t"/>
            <a:pathLst>
              <a:path extrusionOk="0" h="720001" w="664672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5" name="Google Shape;375;p14"/>
          <p:cNvSpPr/>
          <p:nvPr/>
        </p:nvSpPr>
        <p:spPr>
          <a:xfrm>
            <a:off x="7364944" y="2413763"/>
            <a:ext cx="643692" cy="643785"/>
          </a:xfrm>
          <a:custGeom>
            <a:rect b="b" l="l" r="r" t="t"/>
            <a:pathLst>
              <a:path extrusionOk="0" h="720000" w="719895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6" name="Google Shape;376;p14"/>
          <p:cNvSpPr/>
          <p:nvPr/>
        </p:nvSpPr>
        <p:spPr>
          <a:xfrm>
            <a:off x="10006742" y="4301329"/>
            <a:ext cx="587491" cy="568537"/>
          </a:xfrm>
          <a:custGeom>
            <a:rect b="b" l="l" r="r" t="t"/>
            <a:pathLst>
              <a:path extrusionOk="0" h="720001" w="744004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7" name="Google Shape;377;p14"/>
          <p:cNvSpPr/>
          <p:nvPr/>
        </p:nvSpPr>
        <p:spPr>
          <a:xfrm>
            <a:off x="4756070" y="4245601"/>
            <a:ext cx="676691" cy="613499"/>
          </a:xfrm>
          <a:custGeom>
            <a:rect b="b" l="l" r="r" t="t"/>
            <a:pathLst>
              <a:path extrusionOk="0" h="720001" w="794163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8" name="Google Shape;378;p14"/>
          <p:cNvSpPr txBox="1"/>
          <p:nvPr/>
        </p:nvSpPr>
        <p:spPr>
          <a:xfrm>
            <a:off x="6607903" y="4376438"/>
            <a:ext cx="2154012" cy="1180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年节省电费2,560,000元，节能效益显著，快速回收成本。</a:t>
            </a:r>
            <a:endParaRPr b="0" i="0" sz="1800" u="none" cap="none" strike="noStrike"/>
          </a:p>
        </p:txBody>
      </p:sp>
      <p:sp>
        <p:nvSpPr>
          <p:cNvPr id="379" name="Google Shape;379;p14"/>
          <p:cNvSpPr txBox="1"/>
          <p:nvPr/>
        </p:nvSpPr>
        <p:spPr>
          <a:xfrm>
            <a:off x="9209994" y="2185390"/>
            <a:ext cx="2154012" cy="1180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投资回报率高达12.8倍（节电收益/服装成本），经济效益突出。</a:t>
            </a:r>
            <a:endParaRPr b="0" i="0" sz="1800" u="none" cap="none" strike="noStrike"/>
          </a:p>
        </p:txBody>
      </p:sp>
      <p:sp>
        <p:nvSpPr>
          <p:cNvPr id="380" name="Google Shape;380;p14"/>
          <p:cNvSpPr txBox="1"/>
          <p:nvPr/>
        </p:nvSpPr>
        <p:spPr>
          <a:xfrm>
            <a:off x="4010932" y="2185391"/>
            <a:ext cx="2154012" cy="1180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1000人×2套×100元/套，总投入200,000元，一次性投入成本低。</a:t>
            </a:r>
            <a:endParaRPr b="0" i="0" sz="1800" u="none" cap="none" strike="noStrike"/>
          </a:p>
        </p:txBody>
      </p:sp>
      <p:sp>
        <p:nvSpPr>
          <p:cNvPr id="381" name="Google Shape;381;p14"/>
          <p:cNvSpPr txBox="1"/>
          <p:nvPr/>
        </p:nvSpPr>
        <p:spPr>
          <a:xfrm>
            <a:off x="1382032" y="4376438"/>
            <a:ext cx="2154012" cy="1180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无尘室温度从22°C提升至23°C，员工体感舒适度显著提升，同时降低空调能耗。</a:t>
            </a:r>
            <a:endParaRPr b="0" i="0" sz="1800" u="none" cap="none" strike="noStrike"/>
          </a:p>
        </p:txBody>
      </p:sp>
      <p:sp>
        <p:nvSpPr>
          <p:cNvPr id="382" name="Google Shape;382;p14"/>
          <p:cNvSpPr txBox="1"/>
          <p:nvPr/>
        </p:nvSpPr>
        <p:spPr>
          <a:xfrm>
            <a:off x="6607903" y="4054064"/>
            <a:ext cx="21540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年节电收益</a:t>
            </a:r>
            <a:endParaRPr b="0" i="0" sz="1800" u="none" cap="none" strike="noStrike"/>
          </a:p>
        </p:txBody>
      </p:sp>
      <p:sp>
        <p:nvSpPr>
          <p:cNvPr id="383" name="Google Shape;383;p14"/>
          <p:cNvSpPr txBox="1"/>
          <p:nvPr/>
        </p:nvSpPr>
        <p:spPr>
          <a:xfrm>
            <a:off x="9209994" y="1863017"/>
            <a:ext cx="21540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8AB833"/>
                </a:solidFill>
                <a:latin typeface="Arial"/>
                <a:ea typeface="Arial"/>
                <a:cs typeface="Arial"/>
                <a:sym typeface="Arial"/>
              </a:rPr>
              <a:t>投资回报率</a:t>
            </a:r>
            <a:endParaRPr b="0" i="0" sz="1800" u="none" cap="none" strike="noStrike"/>
          </a:p>
        </p:txBody>
      </p:sp>
      <p:sp>
        <p:nvSpPr>
          <p:cNvPr id="384" name="Google Shape;384;p14"/>
          <p:cNvSpPr txBox="1"/>
          <p:nvPr/>
        </p:nvSpPr>
        <p:spPr>
          <a:xfrm>
            <a:off x="4010932" y="1863017"/>
            <a:ext cx="21540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8AB833"/>
                </a:solidFill>
                <a:latin typeface="Arial"/>
                <a:ea typeface="Arial"/>
                <a:cs typeface="Arial"/>
                <a:sym typeface="Arial"/>
              </a:rPr>
              <a:t>服装投入</a:t>
            </a:r>
            <a:endParaRPr b="0" i="0" sz="1800" u="none" cap="none" strike="noStrike"/>
          </a:p>
        </p:txBody>
      </p:sp>
      <p:sp>
        <p:nvSpPr>
          <p:cNvPr id="385" name="Google Shape;385;p14"/>
          <p:cNvSpPr txBox="1"/>
          <p:nvPr/>
        </p:nvSpPr>
        <p:spPr>
          <a:xfrm>
            <a:off x="1382032" y="4054064"/>
            <a:ext cx="21540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调整温度</a:t>
            </a:r>
            <a:endParaRPr b="0" i="0" sz="1800" u="none" cap="none" strike="noStrike"/>
          </a:p>
        </p:txBody>
      </p:sp>
      <p:sp>
        <p:nvSpPr>
          <p:cNvPr id="386" name="Google Shape;386;p14"/>
          <p:cNvSpPr txBox="1"/>
          <p:nvPr/>
        </p:nvSpPr>
        <p:spPr>
          <a:xfrm>
            <a:off x="929575" y="166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20000㎡厂房案例</a:t>
            </a:r>
            <a:endParaRPr b="0" i="0" sz="1800" u="none" cap="none" strike="noStrike"/>
          </a:p>
        </p:txBody>
      </p:sp>
      <p:sp>
        <p:nvSpPr>
          <p:cNvPr id="387" name="Google Shape;387;p14"/>
          <p:cNvSpPr/>
          <p:nvPr/>
        </p:nvSpPr>
        <p:spPr>
          <a:xfrm>
            <a:off x="549892" y="268684"/>
            <a:ext cx="358146" cy="358146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88" name="Google Shape;388;p14"/>
          <p:cNvSpPr/>
          <p:nvPr/>
        </p:nvSpPr>
        <p:spPr>
          <a:xfrm>
            <a:off x="233690" y="186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/>
          <p:nvPr/>
        </p:nvSpPr>
        <p:spPr>
          <a:xfrm flipH="1">
            <a:off x="-1512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4" name="Google Shape;394;p15"/>
          <p:cNvSpPr/>
          <p:nvPr/>
        </p:nvSpPr>
        <p:spPr>
          <a:xfrm flipH="1" rot="5400000">
            <a:off x="-114609" y="1189867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5" name="Google Shape;395;p15"/>
          <p:cNvSpPr/>
          <p:nvPr/>
        </p:nvSpPr>
        <p:spPr>
          <a:xfrm flipH="1" rot="5400000">
            <a:off x="24794" y="1101928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D9EFD2"/>
          </a:solidFill>
          <a:ln>
            <a:noFill/>
          </a:ln>
          <a:effectLst>
            <a:outerShdw blurRad="120015" rotWithShape="0" algn="tl" dir="2699998" dist="40005">
              <a:schemeClr val="accent1">
                <a:alpha val="20000"/>
              </a:schemeClr>
            </a:outerShdw>
          </a:effectLst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6" name="Google Shape;396;p15"/>
          <p:cNvSpPr/>
          <p:nvPr/>
        </p:nvSpPr>
        <p:spPr>
          <a:xfrm flipH="1">
            <a:off x="-1512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7" name="Google Shape;397;p15"/>
          <p:cNvSpPr/>
          <p:nvPr/>
        </p:nvSpPr>
        <p:spPr>
          <a:xfrm flipH="1">
            <a:off x="335164" y="372455"/>
            <a:ext cx="11518648" cy="6113090"/>
          </a:xfrm>
          <a:custGeom>
            <a:rect b="b" l="l" r="r" t="t"/>
            <a:pathLst>
              <a:path extrusionOk="0" h="6042982" w="11553372">
                <a:moveTo>
                  <a:pt x="345175" y="0"/>
                </a:moveTo>
                <a:lnTo>
                  <a:pt x="11208197" y="0"/>
                </a:lnTo>
                <a:cubicBezTo>
                  <a:pt x="11398832" y="0"/>
                  <a:pt x="11553372" y="154540"/>
                  <a:pt x="11553372" y="345175"/>
                </a:cubicBezTo>
                <a:lnTo>
                  <a:pt x="11553372" y="5697807"/>
                </a:lnTo>
                <a:cubicBezTo>
                  <a:pt x="11553372" y="5888442"/>
                  <a:pt x="11398832" y="6042982"/>
                  <a:pt x="11208197" y="6042982"/>
                </a:cubicBezTo>
                <a:lnTo>
                  <a:pt x="345175" y="6042982"/>
                </a:lnTo>
                <a:cubicBezTo>
                  <a:pt x="154540" y="6042982"/>
                  <a:pt x="0" y="5888442"/>
                  <a:pt x="0" y="5697807"/>
                </a:cubicBezTo>
                <a:lnTo>
                  <a:pt x="0" y="345175"/>
                </a:lnTo>
                <a:cubicBezTo>
                  <a:pt x="0" y="154540"/>
                  <a:pt x="154540" y="0"/>
                  <a:pt x="345175" y="0"/>
                </a:cubicBezTo>
                <a:close/>
              </a:path>
            </a:pathLst>
          </a:custGeom>
          <a:solidFill>
            <a:schemeClr val="lt1"/>
          </a:solidFill>
          <a:ln cap="sq" cmpd="sng" w="508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8" name="Google Shape;398;p15"/>
          <p:cNvSpPr/>
          <p:nvPr/>
        </p:nvSpPr>
        <p:spPr>
          <a:xfrm flipH="1" rot="173670">
            <a:off x="-29028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9" name="Google Shape;399;p15"/>
          <p:cNvSpPr/>
          <p:nvPr/>
        </p:nvSpPr>
        <p:spPr>
          <a:xfrm>
            <a:off x="2793666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0" name="Google Shape;400;p15"/>
          <p:cNvSpPr/>
          <p:nvPr/>
        </p:nvSpPr>
        <p:spPr>
          <a:xfrm>
            <a:off x="518206" y="815704"/>
            <a:ext cx="4503471" cy="490564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1" name="Google Shape;401;p15"/>
          <p:cNvSpPr/>
          <p:nvPr/>
        </p:nvSpPr>
        <p:spPr>
          <a:xfrm>
            <a:off x="802981" y="4966818"/>
            <a:ext cx="5187606" cy="115736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2" name="Google Shape;402;p15"/>
          <p:cNvSpPr txBox="1"/>
          <p:nvPr/>
        </p:nvSpPr>
        <p:spPr>
          <a:xfrm>
            <a:off x="6096000" y="2009745"/>
            <a:ext cx="40161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Part.</a:t>
            </a:r>
            <a:endParaRPr b="0" i="0" sz="1800" u="none" cap="none" strike="noStrike"/>
          </a:p>
        </p:txBody>
      </p:sp>
      <p:sp>
        <p:nvSpPr>
          <p:cNvPr id="403" name="Google Shape;403;p15"/>
          <p:cNvSpPr txBox="1"/>
          <p:nvPr/>
        </p:nvSpPr>
        <p:spPr>
          <a:xfrm>
            <a:off x="5662863" y="3412755"/>
            <a:ext cx="5840510" cy="178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四大核心价值</a:t>
            </a:r>
            <a:endParaRPr b="0" i="0" sz="1800" u="none" cap="none" strike="noStrike"/>
          </a:p>
        </p:txBody>
      </p:sp>
      <p:pic>
        <p:nvPicPr>
          <p:cNvPr id="404" name="Google Shape;4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41" y="684956"/>
            <a:ext cx="5003842" cy="5488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5"/>
          <p:cNvSpPr txBox="1"/>
          <p:nvPr/>
        </p:nvSpPr>
        <p:spPr>
          <a:xfrm>
            <a:off x="9160042" y="320840"/>
            <a:ext cx="2362659" cy="313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800" u="none" cap="none" strike="noStrike"/>
          </a:p>
        </p:txBody>
      </p:sp>
      <p:sp>
        <p:nvSpPr>
          <p:cNvPr id="406" name="Google Shape;406;p15"/>
          <p:cNvSpPr/>
          <p:nvPr/>
        </p:nvSpPr>
        <p:spPr>
          <a:xfrm flipH="1" rot="-5400000">
            <a:off x="8017410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7" name="Google Shape;407;p15"/>
          <p:cNvSpPr/>
          <p:nvPr/>
        </p:nvSpPr>
        <p:spPr>
          <a:xfrm flipH="1" rot="-5400000">
            <a:off x="843976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8" name="Google Shape;408;p15"/>
          <p:cNvSpPr/>
          <p:nvPr/>
        </p:nvSpPr>
        <p:spPr>
          <a:xfrm flipH="1" rot="-5400000">
            <a:off x="886212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9" name="Google Shape;409;p15"/>
          <p:cNvSpPr/>
          <p:nvPr/>
        </p:nvSpPr>
        <p:spPr>
          <a:xfrm flipH="1" rot="-5400000">
            <a:off x="928447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10" name="Google Shape;410;p15"/>
          <p:cNvSpPr/>
          <p:nvPr/>
        </p:nvSpPr>
        <p:spPr>
          <a:xfrm flipH="1" rot="-5400000">
            <a:off x="970683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11" name="Google Shape;411;p15"/>
          <p:cNvSpPr/>
          <p:nvPr/>
        </p:nvSpPr>
        <p:spPr>
          <a:xfrm flipH="1" rot="-5400000">
            <a:off x="10129184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12" name="Google Shape;412;p15"/>
          <p:cNvSpPr/>
          <p:nvPr/>
        </p:nvSpPr>
        <p:spPr>
          <a:xfrm flipH="1" rot="-5400000">
            <a:off x="10551542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13" name="Google Shape;413;p15"/>
          <p:cNvSpPr/>
          <p:nvPr/>
        </p:nvSpPr>
        <p:spPr>
          <a:xfrm rot="-5400000">
            <a:off x="10973911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414" name="Google Shape;4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4800" y="470268"/>
            <a:ext cx="5118100" cy="72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0" name="Google Shape;420;p16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1" name="Google Shape;421;p16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2" name="Google Shape;422;p16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3" name="Google Shape;423;p16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4" name="Google Shape;424;p16"/>
          <p:cNvSpPr/>
          <p:nvPr/>
        </p:nvSpPr>
        <p:spPr>
          <a:xfrm>
            <a:off x="2231043" y="1793305"/>
            <a:ext cx="8653185" cy="4032250"/>
          </a:xfrm>
          <a:prstGeom prst="roundRect">
            <a:avLst>
              <a:gd fmla="val 5972" name="adj"/>
            </a:avLst>
          </a:prstGeom>
          <a:solidFill>
            <a:schemeClr val="lt1"/>
          </a:solidFill>
          <a:ln>
            <a:noFill/>
          </a:ln>
          <a:effectLst>
            <a:outerShdw blurRad="508000" sx="101000" rotWithShape="0" algn="ctr" sy="101000">
              <a:srgbClr val="262626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5" name="Google Shape;425;p16"/>
          <p:cNvSpPr/>
          <p:nvPr/>
        </p:nvSpPr>
        <p:spPr>
          <a:xfrm>
            <a:off x="9696936" y="1793305"/>
            <a:ext cx="504000" cy="704850"/>
          </a:xfrm>
          <a:custGeom>
            <a:rect b="b" l="l" r="r" t="t"/>
            <a:pathLst>
              <a:path extrusionOk="0" h="704850" w="504000">
                <a:moveTo>
                  <a:pt x="0" y="0"/>
                </a:moveTo>
                <a:lnTo>
                  <a:pt x="504000" y="0"/>
                </a:lnTo>
                <a:lnTo>
                  <a:pt x="504000" y="704850"/>
                </a:lnTo>
                <a:lnTo>
                  <a:pt x="252000" y="481488"/>
                </a:lnTo>
                <a:lnTo>
                  <a:pt x="0" y="704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6" name="Google Shape;426;p16"/>
          <p:cNvSpPr txBox="1"/>
          <p:nvPr/>
        </p:nvSpPr>
        <p:spPr>
          <a:xfrm>
            <a:off x="4359552" y="3499260"/>
            <a:ext cx="5841384" cy="1881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案例厂年省空调电费256万元，投资回报率超12倍，为企业带来显著经济效益。</a:t>
            </a:r>
            <a:endParaRPr b="0" i="0" sz="1800" u="none" cap="none" strike="noStrike"/>
          </a:p>
        </p:txBody>
      </p:sp>
      <p:sp>
        <p:nvSpPr>
          <p:cNvPr id="427" name="Google Shape;427;p16"/>
          <p:cNvSpPr txBox="1"/>
          <p:nvPr/>
        </p:nvSpPr>
        <p:spPr>
          <a:xfrm>
            <a:off x="4359552" y="2616523"/>
            <a:ext cx="5841384" cy="6814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显著节能</a:t>
            </a:r>
            <a:endParaRPr b="0" i="0" sz="1800" u="none" cap="none" strike="noStrike"/>
          </a:p>
        </p:txBody>
      </p:sp>
      <p:sp>
        <p:nvSpPr>
          <p:cNvPr id="428" name="Google Shape;428;p16"/>
          <p:cNvSpPr txBox="1"/>
          <p:nvPr/>
        </p:nvSpPr>
        <p:spPr>
          <a:xfrm>
            <a:off x="1307773" y="1250380"/>
            <a:ext cx="1397000" cy="51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9" name="Google Shape;429;p16"/>
          <p:cNvSpPr txBox="1"/>
          <p:nvPr/>
        </p:nvSpPr>
        <p:spPr>
          <a:xfrm>
            <a:off x="1307773" y="1250380"/>
            <a:ext cx="479236" cy="5118100"/>
          </a:xfrm>
          <a:prstGeom prst="rect">
            <a:avLst/>
          </a:prstGeom>
          <a:solidFill>
            <a:srgbClr val="92CF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30" name="Google Shape;430;p16"/>
          <p:cNvSpPr txBox="1"/>
          <p:nvPr/>
        </p:nvSpPr>
        <p:spPr>
          <a:xfrm>
            <a:off x="2015533" y="1250380"/>
            <a:ext cx="335139" cy="5118100"/>
          </a:xfrm>
          <a:prstGeom prst="rect">
            <a:avLst/>
          </a:pr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31" name="Google Shape;431;p16"/>
          <p:cNvSpPr/>
          <p:nvPr/>
        </p:nvSpPr>
        <p:spPr>
          <a:xfrm>
            <a:off x="2083346" y="3085022"/>
            <a:ext cx="1448816" cy="1448816"/>
          </a:xfrm>
          <a:prstGeom prst="ellipse">
            <a:avLst/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rotWithShape="0" algn="tl" dir="2700000" dist="38100">
              <a:schemeClr val="accen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32" name="Google Shape;432;p16"/>
          <p:cNvSpPr/>
          <p:nvPr/>
        </p:nvSpPr>
        <p:spPr>
          <a:xfrm>
            <a:off x="2470301" y="3503490"/>
            <a:ext cx="674906" cy="611880"/>
          </a:xfrm>
          <a:custGeom>
            <a:rect b="b" l="l" r="r" t="t"/>
            <a:pathLst>
              <a:path extrusionOk="0" h="1399728" w="1543905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33" name="Google Shape;433;p16"/>
          <p:cNvSpPr txBox="1"/>
          <p:nvPr/>
        </p:nvSpPr>
        <p:spPr>
          <a:xfrm>
            <a:off x="929575" y="166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经济性</a:t>
            </a:r>
            <a:endParaRPr b="0" i="0" sz="1800" u="none" cap="none" strike="noStrike"/>
          </a:p>
        </p:txBody>
      </p:sp>
      <p:sp>
        <p:nvSpPr>
          <p:cNvPr id="434" name="Google Shape;434;p16"/>
          <p:cNvSpPr/>
          <p:nvPr/>
        </p:nvSpPr>
        <p:spPr>
          <a:xfrm>
            <a:off x="549892" y="268684"/>
            <a:ext cx="358146" cy="358146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35" name="Google Shape;435;p16"/>
          <p:cNvSpPr/>
          <p:nvPr/>
        </p:nvSpPr>
        <p:spPr>
          <a:xfrm>
            <a:off x="233690" y="186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1" name="Google Shape;441;p17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2" name="Google Shape;442;p17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3" name="Google Shape;443;p17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4" name="Google Shape;444;p17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5" name="Google Shape;445;p17"/>
          <p:cNvSpPr/>
          <p:nvPr/>
        </p:nvSpPr>
        <p:spPr>
          <a:xfrm>
            <a:off x="1844967" y="1984415"/>
            <a:ext cx="8451558" cy="3882985"/>
          </a:xfrm>
          <a:prstGeom prst="roundRect">
            <a:avLst>
              <a:gd fmla="val 293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6" name="Google Shape;446;p17"/>
          <p:cNvSpPr txBox="1"/>
          <p:nvPr/>
        </p:nvSpPr>
        <p:spPr>
          <a:xfrm>
            <a:off x="2226094" y="3580384"/>
            <a:ext cx="7689305" cy="2132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高透气面料消除闷热感，支持无尘室升温操作，员工舒适度大幅提升，工作效率提高。</a:t>
            </a:r>
            <a:endParaRPr b="0" i="0" sz="1800" u="none" cap="none" strike="noStrike"/>
          </a:p>
        </p:txBody>
      </p:sp>
      <p:sp>
        <p:nvSpPr>
          <p:cNvPr id="447" name="Google Shape;447;p17"/>
          <p:cNvSpPr txBox="1"/>
          <p:nvPr/>
        </p:nvSpPr>
        <p:spPr>
          <a:xfrm>
            <a:off x="2226094" y="2445774"/>
            <a:ext cx="7688279" cy="69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提升体验</a:t>
            </a:r>
            <a:endParaRPr b="0" i="0" sz="1800" u="none" cap="none" strike="noStrike"/>
          </a:p>
        </p:txBody>
      </p:sp>
      <p:sp>
        <p:nvSpPr>
          <p:cNvPr id="448" name="Google Shape;448;p17"/>
          <p:cNvSpPr/>
          <p:nvPr/>
        </p:nvSpPr>
        <p:spPr>
          <a:xfrm>
            <a:off x="5663225" y="1556088"/>
            <a:ext cx="815043" cy="815406"/>
          </a:xfrm>
          <a:custGeom>
            <a:rect b="b" l="l" r="r" t="t"/>
            <a:pathLst>
              <a:path extrusionOk="0" h="2164219" w="2163261">
                <a:moveTo>
                  <a:pt x="1297676" y="2086117"/>
                </a:moveTo>
                <a:lnTo>
                  <a:pt x="2085143" y="1298651"/>
                </a:lnTo>
                <a:cubicBezTo>
                  <a:pt x="2132646" y="1251147"/>
                  <a:pt x="2160052" y="1187200"/>
                  <a:pt x="2162610" y="1120329"/>
                </a:cubicBezTo>
                <a:cubicBezTo>
                  <a:pt x="2172842" y="824709"/>
                  <a:pt x="2062487" y="525801"/>
                  <a:pt x="1831911" y="303629"/>
                </a:cubicBezTo>
                <a:cubicBezTo>
                  <a:pt x="1405108" y="-107461"/>
                  <a:pt x="733112" y="-100153"/>
                  <a:pt x="315079" y="319707"/>
                </a:cubicBezTo>
                <a:cubicBezTo>
                  <a:pt x="-105513" y="742126"/>
                  <a:pt x="-105147" y="1425815"/>
                  <a:pt x="316906" y="1847502"/>
                </a:cubicBezTo>
                <a:cubicBezTo>
                  <a:pt x="537616" y="2068212"/>
                  <a:pt x="829946" y="2173451"/>
                  <a:pt x="1119354" y="2163585"/>
                </a:cubicBezTo>
                <a:cubicBezTo>
                  <a:pt x="1186590" y="2161027"/>
                  <a:pt x="1250172" y="2133621"/>
                  <a:pt x="1297676" y="2086117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9" name="Google Shape;449;p17"/>
          <p:cNvSpPr/>
          <p:nvPr/>
        </p:nvSpPr>
        <p:spPr>
          <a:xfrm>
            <a:off x="5658477" y="1551341"/>
            <a:ext cx="824538" cy="824901"/>
          </a:xfrm>
          <a:custGeom>
            <a:rect b="b" l="l" r="r" t="t"/>
            <a:pathLst>
              <a:path extrusionOk="0" h="2189420" w="2188462">
                <a:moveTo>
                  <a:pt x="1292606" y="2123414"/>
                </a:moveTo>
                <a:lnTo>
                  <a:pt x="2122461" y="1293560"/>
                </a:lnTo>
                <a:cubicBezTo>
                  <a:pt x="2160829" y="1255191"/>
                  <a:pt x="2184216" y="1203668"/>
                  <a:pt x="2187139" y="1149587"/>
                </a:cubicBezTo>
                <a:cubicBezTo>
                  <a:pt x="2202121" y="844101"/>
                  <a:pt x="2089939" y="533865"/>
                  <a:pt x="1850593" y="304385"/>
                </a:cubicBezTo>
                <a:cubicBezTo>
                  <a:pt x="1418674" y="-108898"/>
                  <a:pt x="740466" y="-100128"/>
                  <a:pt x="318779" y="323386"/>
                </a:cubicBezTo>
                <a:cubicBezTo>
                  <a:pt x="-106928" y="750920"/>
                  <a:pt x="-106198" y="1442283"/>
                  <a:pt x="320606" y="1869086"/>
                </a:cubicBezTo>
                <a:cubicBezTo>
                  <a:pt x="548258" y="2096739"/>
                  <a:pt x="850821" y="2202709"/>
                  <a:pt x="1148633" y="2188092"/>
                </a:cubicBezTo>
                <a:cubicBezTo>
                  <a:pt x="1203080" y="2185535"/>
                  <a:pt x="1254238" y="2162148"/>
                  <a:pt x="1292606" y="212341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6000">
                <a:schemeClr val="accent1"/>
              </a:gs>
              <a:gs pos="100000">
                <a:srgbClr val="B6E0A6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50" name="Google Shape;450;p17"/>
          <p:cNvSpPr/>
          <p:nvPr/>
        </p:nvSpPr>
        <p:spPr>
          <a:xfrm>
            <a:off x="6143016" y="2053778"/>
            <a:ext cx="312660" cy="312800"/>
          </a:xfrm>
          <a:custGeom>
            <a:rect b="b" l="l" r="r" t="t"/>
            <a:pathLst>
              <a:path extrusionOk="0" h="830220" w="829854">
                <a:moveTo>
                  <a:pt x="308409" y="308409"/>
                </a:moveTo>
                <a:cubicBezTo>
                  <a:pt x="66505" y="550313"/>
                  <a:pt x="124606" y="705614"/>
                  <a:pt x="0" y="830220"/>
                </a:cubicBezTo>
                <a:lnTo>
                  <a:pt x="829854" y="0"/>
                </a:lnTo>
                <a:cubicBezTo>
                  <a:pt x="705614" y="124606"/>
                  <a:pt x="549948" y="66505"/>
                  <a:pt x="308409" y="308409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32000">
                <a:srgbClr val="92CF7C"/>
              </a:gs>
              <a:gs pos="47000">
                <a:schemeClr val="accent1"/>
              </a:gs>
              <a:gs pos="63000">
                <a:srgbClr val="92CF7C"/>
              </a:gs>
              <a:gs pos="100000">
                <a:srgbClr val="92CF7C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51" name="Google Shape;451;p17"/>
          <p:cNvSpPr txBox="1"/>
          <p:nvPr/>
        </p:nvSpPr>
        <p:spPr>
          <a:xfrm>
            <a:off x="5663225" y="1732959"/>
            <a:ext cx="8150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800" u="none" cap="none" strike="noStrike"/>
          </a:p>
        </p:txBody>
      </p:sp>
      <p:sp>
        <p:nvSpPr>
          <p:cNvPr id="452" name="Google Shape;452;p17"/>
          <p:cNvSpPr txBox="1"/>
          <p:nvPr/>
        </p:nvSpPr>
        <p:spPr>
          <a:xfrm>
            <a:off x="929575" y="166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舒适性</a:t>
            </a:r>
            <a:endParaRPr b="0" i="0" sz="1800" u="none" cap="none" strike="noStrike"/>
          </a:p>
        </p:txBody>
      </p:sp>
      <p:sp>
        <p:nvSpPr>
          <p:cNvPr id="453" name="Google Shape;453;p17"/>
          <p:cNvSpPr/>
          <p:nvPr/>
        </p:nvSpPr>
        <p:spPr>
          <a:xfrm>
            <a:off x="549892" y="268684"/>
            <a:ext cx="358146" cy="358146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54" name="Google Shape;454;p17"/>
          <p:cNvSpPr/>
          <p:nvPr/>
        </p:nvSpPr>
        <p:spPr>
          <a:xfrm>
            <a:off x="233690" y="186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60" name="Google Shape;460;p18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61" name="Google Shape;461;p18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62" name="Google Shape;462;p18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63" name="Google Shape;463;p18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grpSp>
        <p:nvGrpSpPr>
          <p:cNvPr id="464" name="Google Shape;464;p18"/>
          <p:cNvGrpSpPr/>
          <p:nvPr/>
        </p:nvGrpSpPr>
        <p:grpSpPr>
          <a:xfrm>
            <a:off x="2489381" y="2808057"/>
            <a:ext cx="1128820" cy="1309432"/>
            <a:chOff x="2489381" y="2808057"/>
            <a:chExt cx="1128820" cy="1309432"/>
          </a:xfrm>
        </p:grpSpPr>
        <p:sp>
          <p:nvSpPr>
            <p:cNvPr id="465" name="Google Shape;465;p18"/>
            <p:cNvSpPr/>
            <p:nvPr/>
          </p:nvSpPr>
          <p:spPr>
            <a:xfrm>
              <a:off x="2489381" y="2808057"/>
              <a:ext cx="1128820" cy="1309432"/>
            </a:xfrm>
            <a:custGeom>
              <a:rect b="b" l="l" r="r" t="t"/>
              <a:pathLst>
                <a:path extrusionOk="0" h="2003553" w="1727200">
                  <a:moveTo>
                    <a:pt x="482290" y="1812898"/>
                  </a:moveTo>
                  <a:lnTo>
                    <a:pt x="872744" y="1812898"/>
                  </a:lnTo>
                  <a:lnTo>
                    <a:pt x="872744" y="1998981"/>
                  </a:lnTo>
                  <a:lnTo>
                    <a:pt x="863600" y="2003553"/>
                  </a:lnTo>
                  <a:close/>
                  <a:moveTo>
                    <a:pt x="863600" y="0"/>
                  </a:moveTo>
                  <a:lnTo>
                    <a:pt x="1727200" y="431800"/>
                  </a:lnTo>
                  <a:lnTo>
                    <a:pt x="1727200" y="942289"/>
                  </a:lnTo>
                  <a:lnTo>
                    <a:pt x="872744" y="942289"/>
                  </a:lnTo>
                  <a:lnTo>
                    <a:pt x="872744" y="958053"/>
                  </a:lnTo>
                  <a:lnTo>
                    <a:pt x="872745" y="958055"/>
                  </a:lnTo>
                  <a:lnTo>
                    <a:pt x="872745" y="1812897"/>
                  </a:lnTo>
                  <a:lnTo>
                    <a:pt x="482291" y="1812897"/>
                  </a:lnTo>
                  <a:lnTo>
                    <a:pt x="386444" y="1764974"/>
                  </a:lnTo>
                  <a:lnTo>
                    <a:pt x="863601" y="942290"/>
                  </a:lnTo>
                  <a:lnTo>
                    <a:pt x="863600" y="942289"/>
                  </a:lnTo>
                  <a:lnTo>
                    <a:pt x="386443" y="1764974"/>
                  </a:lnTo>
                  <a:lnTo>
                    <a:pt x="0" y="1571752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3052296" y="3091059"/>
              <a:ext cx="565656" cy="1025933"/>
            </a:xfrm>
            <a:custGeom>
              <a:rect b="b" l="l" r="r" t="t"/>
              <a:pathLst>
                <a:path extrusionOk="0" h="1560734" w="857505">
                  <a:moveTo>
                    <a:pt x="857505" y="0"/>
                  </a:moveTo>
                  <a:cubicBezTo>
                    <a:pt x="856489" y="377836"/>
                    <a:pt x="855472" y="755671"/>
                    <a:pt x="854456" y="1133507"/>
                  </a:cubicBezTo>
                  <a:lnTo>
                    <a:pt x="468014" y="1326729"/>
                  </a:lnTo>
                  <a:lnTo>
                    <a:pt x="372168" y="1374651"/>
                  </a:lnTo>
                  <a:lnTo>
                    <a:pt x="372167" y="1374651"/>
                  </a:lnTo>
                  <a:lnTo>
                    <a:pt x="1" y="1560734"/>
                  </a:lnTo>
                  <a:lnTo>
                    <a:pt x="1" y="1374651"/>
                  </a:lnTo>
                  <a:lnTo>
                    <a:pt x="2" y="1374651"/>
                  </a:lnTo>
                  <a:cubicBezTo>
                    <a:pt x="1" y="1084449"/>
                    <a:pt x="1" y="794246"/>
                    <a:pt x="0" y="504044"/>
                  </a:cubicBezTo>
                  <a:lnTo>
                    <a:pt x="857505" y="0"/>
                  </a:lnTo>
                  <a:close/>
                </a:path>
              </a:pathLst>
            </a:custGeom>
            <a:gradFill>
              <a:gsLst>
                <a:gs pos="0">
                  <a:srgbClr val="3F762A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</p:grpSp>
      <p:sp>
        <p:nvSpPr>
          <p:cNvPr id="467" name="Google Shape;467;p18"/>
          <p:cNvSpPr txBox="1"/>
          <p:nvPr/>
        </p:nvSpPr>
        <p:spPr>
          <a:xfrm>
            <a:off x="4000626" y="2471771"/>
            <a:ext cx="5885503" cy="7941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绿色生产</a:t>
            </a:r>
            <a:endParaRPr b="0" i="0" sz="1800" u="none" cap="none" strike="noStrike"/>
          </a:p>
        </p:txBody>
      </p:sp>
      <p:sp>
        <p:nvSpPr>
          <p:cNvPr id="468" name="Google Shape;468;p18"/>
          <p:cNvSpPr txBox="1"/>
          <p:nvPr/>
        </p:nvSpPr>
        <p:spPr>
          <a:xfrm>
            <a:off x="4000626" y="3611763"/>
            <a:ext cx="5885503" cy="203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产品采用100%绿色电力生产，显著减少碳排放，助力企业实现环保目标。</a:t>
            </a:r>
            <a:endParaRPr b="0" i="0" sz="1800" u="none" cap="none" strike="noStrike"/>
          </a:p>
        </p:txBody>
      </p:sp>
      <p:sp>
        <p:nvSpPr>
          <p:cNvPr id="469" name="Google Shape;469;p18"/>
          <p:cNvSpPr/>
          <p:nvPr/>
        </p:nvSpPr>
        <p:spPr>
          <a:xfrm rot="5400000">
            <a:off x="2314339" y="2697480"/>
            <a:ext cx="365354" cy="31496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70" name="Google Shape;470;p18"/>
          <p:cNvSpPr/>
          <p:nvPr/>
        </p:nvSpPr>
        <p:spPr>
          <a:xfrm rot="5400000">
            <a:off x="3483820" y="3910315"/>
            <a:ext cx="294437" cy="25382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71" name="Google Shape;471;p18"/>
          <p:cNvSpPr txBox="1"/>
          <p:nvPr/>
        </p:nvSpPr>
        <p:spPr>
          <a:xfrm>
            <a:off x="929575" y="166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环保性</a:t>
            </a:r>
            <a:endParaRPr b="0" i="0" sz="1800" u="none" cap="none" strike="noStrike"/>
          </a:p>
        </p:txBody>
      </p:sp>
      <p:sp>
        <p:nvSpPr>
          <p:cNvPr id="472" name="Google Shape;472;p18"/>
          <p:cNvSpPr/>
          <p:nvPr/>
        </p:nvSpPr>
        <p:spPr>
          <a:xfrm>
            <a:off x="549892" y="268684"/>
            <a:ext cx="358146" cy="358146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73" name="Google Shape;473;p18"/>
          <p:cNvSpPr/>
          <p:nvPr/>
        </p:nvSpPr>
        <p:spPr>
          <a:xfrm>
            <a:off x="233690" y="186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79" name="Google Shape;479;p19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0" name="Google Shape;480;p19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1" name="Google Shape;481;p19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2" name="Google Shape;482;p19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3" name="Google Shape;483;p19"/>
          <p:cNvSpPr/>
          <p:nvPr/>
        </p:nvSpPr>
        <p:spPr>
          <a:xfrm>
            <a:off x="2297672" y="1957558"/>
            <a:ext cx="7443278" cy="3402947"/>
          </a:xfrm>
          <a:prstGeom prst="roundRect">
            <a:avLst>
              <a:gd fmla="val 4810" name="adj"/>
            </a:avLst>
          </a:prstGeom>
          <a:solidFill>
            <a:schemeClr val="lt1"/>
          </a:solidFill>
          <a:ln>
            <a:noFill/>
          </a:ln>
          <a:effectLst>
            <a:outerShdw blurRad="254000" rotWithShape="0" algn="ctr" dist="127000">
              <a:srgbClr val="A5A5A5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4" name="Google Shape;484;p19"/>
          <p:cNvSpPr/>
          <p:nvPr/>
        </p:nvSpPr>
        <p:spPr>
          <a:xfrm flipH="1" rot="10800000">
            <a:off x="2297672" y="1539019"/>
            <a:ext cx="752557" cy="723572"/>
          </a:xfrm>
          <a:prstGeom prst="roundRect">
            <a:avLst>
              <a:gd fmla="val 1134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5" name="Google Shape;485;p19"/>
          <p:cNvSpPr txBox="1"/>
          <p:nvPr/>
        </p:nvSpPr>
        <p:spPr>
          <a:xfrm>
            <a:off x="3919203" y="3028995"/>
            <a:ext cx="4568516" cy="17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保护森林资源，推动地球环保，助力企业实现可持续发展目标，提升企业形象。</a:t>
            </a:r>
            <a:endParaRPr b="0" i="0" sz="1800" u="none" cap="none" strike="noStrike"/>
          </a:p>
        </p:txBody>
      </p:sp>
      <p:sp>
        <p:nvSpPr>
          <p:cNvPr id="486" name="Google Shape;486;p19"/>
          <p:cNvSpPr txBox="1"/>
          <p:nvPr/>
        </p:nvSpPr>
        <p:spPr>
          <a:xfrm>
            <a:off x="2585703" y="2355124"/>
            <a:ext cx="6867216" cy="495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资源保护</a:t>
            </a:r>
            <a:endParaRPr b="0" i="0" sz="1800" u="none" cap="none" strike="noStrike"/>
          </a:p>
        </p:txBody>
      </p:sp>
      <p:sp>
        <p:nvSpPr>
          <p:cNvPr id="487" name="Google Shape;487;p19"/>
          <p:cNvSpPr/>
          <p:nvPr/>
        </p:nvSpPr>
        <p:spPr>
          <a:xfrm>
            <a:off x="9436064" y="5058441"/>
            <a:ext cx="445563" cy="428402"/>
          </a:xfrm>
          <a:prstGeom prst="roundRect">
            <a:avLst>
              <a:gd fmla="val 1134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800" u="none" cap="none" strike="noStrike"/>
          </a:p>
        </p:txBody>
      </p:sp>
      <p:sp>
        <p:nvSpPr>
          <p:cNvPr id="488" name="Google Shape;488;p19"/>
          <p:cNvSpPr/>
          <p:nvPr/>
        </p:nvSpPr>
        <p:spPr>
          <a:xfrm>
            <a:off x="2510118" y="1749249"/>
            <a:ext cx="327665" cy="303113"/>
          </a:xfrm>
          <a:custGeom>
            <a:rect b="b" l="l" r="r" t="t"/>
            <a:pathLst>
              <a:path extrusionOk="0" h="720001" w="778320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9" name="Google Shape;489;p19"/>
          <p:cNvSpPr txBox="1"/>
          <p:nvPr/>
        </p:nvSpPr>
        <p:spPr>
          <a:xfrm>
            <a:off x="929575" y="166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可持续性</a:t>
            </a:r>
            <a:endParaRPr b="0" i="0" sz="1800" u="none" cap="none" strike="noStrike"/>
          </a:p>
        </p:txBody>
      </p:sp>
      <p:sp>
        <p:nvSpPr>
          <p:cNvPr id="490" name="Google Shape;490;p19"/>
          <p:cNvSpPr/>
          <p:nvPr/>
        </p:nvSpPr>
        <p:spPr>
          <a:xfrm>
            <a:off x="549892" y="268684"/>
            <a:ext cx="358146" cy="358146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91" name="Google Shape;491;p19"/>
          <p:cNvSpPr/>
          <p:nvPr/>
        </p:nvSpPr>
        <p:spPr>
          <a:xfrm>
            <a:off x="233690" y="186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7" name="Google Shape;47;p2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" name="Google Shape;48;p2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9" name="Google Shape;49;p2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" name="Google Shape;50;p2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" name="Google Shape;51;p2"/>
          <p:cNvSpPr/>
          <p:nvPr/>
        </p:nvSpPr>
        <p:spPr>
          <a:xfrm>
            <a:off x="0" y="2750946"/>
            <a:ext cx="12192000" cy="3972910"/>
          </a:xfrm>
          <a:custGeom>
            <a:rect b="b" l="l" r="r" t="t"/>
            <a:pathLst>
              <a:path extrusionOk="0" h="3972910" w="12192000">
                <a:moveTo>
                  <a:pt x="0" y="0"/>
                </a:moveTo>
                <a:lnTo>
                  <a:pt x="6315" y="0"/>
                </a:lnTo>
                <a:cubicBezTo>
                  <a:pt x="6442" y="69312"/>
                  <a:pt x="6570" y="138623"/>
                  <a:pt x="6697" y="207935"/>
                </a:cubicBezTo>
                <a:lnTo>
                  <a:pt x="392205" y="371613"/>
                </a:lnTo>
                <a:cubicBezTo>
                  <a:pt x="2496055" y="1163718"/>
                  <a:pt x="6800014" y="1779498"/>
                  <a:pt x="11517308" y="1779498"/>
                </a:cubicBezTo>
                <a:lnTo>
                  <a:pt x="12192000" y="1771019"/>
                </a:lnTo>
                <a:lnTo>
                  <a:pt x="12192000" y="3972910"/>
                </a:lnTo>
                <a:lnTo>
                  <a:pt x="0" y="39729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" name="Google Shape;52;p2"/>
          <p:cNvSpPr/>
          <p:nvPr/>
        </p:nvSpPr>
        <p:spPr>
          <a:xfrm>
            <a:off x="0" y="2885090"/>
            <a:ext cx="12192000" cy="3972910"/>
          </a:xfrm>
          <a:custGeom>
            <a:rect b="b" l="l" r="r" t="t"/>
            <a:pathLst>
              <a:path extrusionOk="0" h="3972910" w="12192000">
                <a:moveTo>
                  <a:pt x="0" y="0"/>
                </a:moveTo>
                <a:lnTo>
                  <a:pt x="6315" y="0"/>
                </a:lnTo>
                <a:lnTo>
                  <a:pt x="6697" y="207935"/>
                </a:lnTo>
                <a:lnTo>
                  <a:pt x="392205" y="371613"/>
                </a:lnTo>
                <a:cubicBezTo>
                  <a:pt x="2496055" y="1163718"/>
                  <a:pt x="6599293" y="1701441"/>
                  <a:pt x="11316587" y="1701441"/>
                </a:cubicBezTo>
                <a:lnTo>
                  <a:pt x="12192000" y="1692400"/>
                </a:lnTo>
                <a:lnTo>
                  <a:pt x="12192000" y="3972910"/>
                </a:lnTo>
                <a:lnTo>
                  <a:pt x="0" y="3972910"/>
                </a:lnTo>
                <a:close/>
              </a:path>
            </a:pathLst>
          </a:custGeom>
          <a:gradFill>
            <a:gsLst>
              <a:gs pos="0">
                <a:srgbClr val="549E39">
                  <a:alpha val="89803"/>
                </a:srgbClr>
              </a:gs>
              <a:gs pos="100000">
                <a:schemeClr val="accent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3" name="Google Shape;53;p2"/>
          <p:cNvSpPr/>
          <p:nvPr/>
        </p:nvSpPr>
        <p:spPr>
          <a:xfrm>
            <a:off x="912423" y="3107558"/>
            <a:ext cx="1396937" cy="2695902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" name="Google Shape;54;p2"/>
          <p:cNvSpPr txBox="1"/>
          <p:nvPr/>
        </p:nvSpPr>
        <p:spPr>
          <a:xfrm>
            <a:off x="1319145" y="3272900"/>
            <a:ext cx="609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800" u="none" cap="none" strike="noStrike"/>
          </a:p>
        </p:txBody>
      </p:sp>
      <p:sp>
        <p:nvSpPr>
          <p:cNvPr id="55" name="Google Shape;55;p2"/>
          <p:cNvSpPr/>
          <p:nvPr/>
        </p:nvSpPr>
        <p:spPr>
          <a:xfrm>
            <a:off x="1545639" y="3850781"/>
            <a:ext cx="130505" cy="192867"/>
          </a:xfrm>
          <a:custGeom>
            <a:rect b="b" l="l" r="r" t="t"/>
            <a:pathLst>
              <a:path extrusionOk="0" h="524065" w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grpSp>
        <p:nvGrpSpPr>
          <p:cNvPr id="56" name="Google Shape;56;p2"/>
          <p:cNvGrpSpPr/>
          <p:nvPr/>
        </p:nvGrpSpPr>
        <p:grpSpPr>
          <a:xfrm>
            <a:off x="1467967" y="5238580"/>
            <a:ext cx="285848" cy="379855"/>
            <a:chOff x="1467967" y="5238580"/>
            <a:chExt cx="285848" cy="379855"/>
          </a:xfrm>
        </p:grpSpPr>
        <p:sp>
          <p:nvSpPr>
            <p:cNvPr id="57" name="Google Shape;57;p2"/>
            <p:cNvSpPr/>
            <p:nvPr/>
          </p:nvSpPr>
          <p:spPr>
            <a:xfrm>
              <a:off x="1467967" y="5283113"/>
              <a:ext cx="285848" cy="335322"/>
            </a:xfrm>
            <a:custGeom>
              <a:rect b="b" l="l" r="r" t="t"/>
              <a:pathLst>
                <a:path extrusionOk="0" h="469169" w="511007">
                  <a:moveTo>
                    <a:pt x="48196" y="-63"/>
                  </a:moveTo>
                  <a:cubicBezTo>
                    <a:pt x="21550" y="-63"/>
                    <a:pt x="-51" y="21537"/>
                    <a:pt x="-51" y="48184"/>
                  </a:cubicBezTo>
                  <a:lnTo>
                    <a:pt x="-51" y="420859"/>
                  </a:lnTo>
                  <a:cubicBezTo>
                    <a:pt x="-51" y="447505"/>
                    <a:pt x="21550" y="469107"/>
                    <a:pt x="48196" y="469107"/>
                  </a:cubicBezTo>
                  <a:lnTo>
                    <a:pt x="462709" y="469107"/>
                  </a:lnTo>
                  <a:cubicBezTo>
                    <a:pt x="489355" y="469107"/>
                    <a:pt x="510956" y="447505"/>
                    <a:pt x="510956" y="420859"/>
                  </a:cubicBezTo>
                  <a:lnTo>
                    <a:pt x="510956" y="48184"/>
                  </a:lnTo>
                  <a:cubicBezTo>
                    <a:pt x="510956" y="21537"/>
                    <a:pt x="489355" y="-63"/>
                    <a:pt x="462709" y="-63"/>
                  </a:cubicBezTo>
                  <a:lnTo>
                    <a:pt x="445891" y="-63"/>
                  </a:lnTo>
                  <a:lnTo>
                    <a:pt x="445891" y="30470"/>
                  </a:lnTo>
                  <a:cubicBezTo>
                    <a:pt x="445009" y="50893"/>
                    <a:pt x="427737" y="66731"/>
                    <a:pt x="407314" y="65849"/>
                  </a:cubicBezTo>
                  <a:cubicBezTo>
                    <a:pt x="388133" y="65022"/>
                    <a:pt x="372762" y="49659"/>
                    <a:pt x="371935" y="30470"/>
                  </a:cubicBezTo>
                  <a:lnTo>
                    <a:pt x="371935" y="-63"/>
                  </a:lnTo>
                  <a:lnTo>
                    <a:pt x="138763" y="-63"/>
                  </a:lnTo>
                  <a:lnTo>
                    <a:pt x="138763" y="30470"/>
                  </a:lnTo>
                  <a:cubicBezTo>
                    <a:pt x="138763" y="50872"/>
                    <a:pt x="122223" y="67414"/>
                    <a:pt x="101820" y="67414"/>
                  </a:cubicBezTo>
                  <a:cubicBezTo>
                    <a:pt x="81417" y="67414"/>
                    <a:pt x="64876" y="50872"/>
                    <a:pt x="64876" y="30470"/>
                  </a:cubicBezTo>
                  <a:lnTo>
                    <a:pt x="64876" y="-63"/>
                  </a:lnTo>
                  <a:close/>
                  <a:moveTo>
                    <a:pt x="78730" y="134891"/>
                  </a:moveTo>
                  <a:lnTo>
                    <a:pt x="432175" y="134891"/>
                  </a:lnTo>
                  <a:cubicBezTo>
                    <a:pt x="442307" y="134423"/>
                    <a:pt x="450916" y="142204"/>
                    <a:pt x="451474" y="152329"/>
                  </a:cubicBezTo>
                  <a:lnTo>
                    <a:pt x="451474" y="393565"/>
                  </a:lnTo>
                  <a:cubicBezTo>
                    <a:pt x="450957" y="403704"/>
                    <a:pt x="442321" y="411513"/>
                    <a:pt x="432175" y="411003"/>
                  </a:cubicBezTo>
                  <a:lnTo>
                    <a:pt x="78523" y="411003"/>
                  </a:lnTo>
                  <a:cubicBezTo>
                    <a:pt x="68407" y="411472"/>
                    <a:pt x="59814" y="403677"/>
                    <a:pt x="59293" y="393565"/>
                  </a:cubicBezTo>
                  <a:lnTo>
                    <a:pt x="59293" y="152329"/>
                  </a:lnTo>
                  <a:cubicBezTo>
                    <a:pt x="59739" y="142177"/>
                    <a:pt x="68332" y="134305"/>
                    <a:pt x="78486" y="134753"/>
                  </a:cubicBezTo>
                  <a:cubicBezTo>
                    <a:pt x="78498" y="134753"/>
                    <a:pt x="78511" y="134753"/>
                    <a:pt x="78523" y="134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00983" y="5238580"/>
              <a:ext cx="19817" cy="79706"/>
            </a:xfrm>
            <a:custGeom>
              <a:rect b="b" l="l" r="r" t="t"/>
              <a:pathLst>
                <a:path extrusionOk="0" h="111521" w="35428">
                  <a:moveTo>
                    <a:pt x="-16" y="18754"/>
                  </a:moveTo>
                  <a:lnTo>
                    <a:pt x="-16" y="92641"/>
                  </a:lnTo>
                  <a:cubicBezTo>
                    <a:pt x="-626" y="102408"/>
                    <a:pt x="6795" y="110817"/>
                    <a:pt x="16559" y="111423"/>
                  </a:cubicBezTo>
                  <a:cubicBezTo>
                    <a:pt x="26323" y="112037"/>
                    <a:pt x="34732" y="104613"/>
                    <a:pt x="35342" y="94847"/>
                  </a:cubicBezTo>
                  <a:cubicBezTo>
                    <a:pt x="35389" y="94116"/>
                    <a:pt x="35389" y="93379"/>
                    <a:pt x="35342" y="92641"/>
                  </a:cubicBezTo>
                  <a:lnTo>
                    <a:pt x="35342" y="18754"/>
                  </a:lnTo>
                  <a:cubicBezTo>
                    <a:pt x="35952" y="8987"/>
                    <a:pt x="28531" y="578"/>
                    <a:pt x="18767" y="-28"/>
                  </a:cubicBezTo>
                  <a:cubicBezTo>
                    <a:pt x="9004" y="-642"/>
                    <a:pt x="594" y="6782"/>
                    <a:pt x="-16" y="16548"/>
                  </a:cubicBezTo>
                  <a:cubicBezTo>
                    <a:pt x="-62" y="17279"/>
                    <a:pt x="-62" y="18016"/>
                    <a:pt x="-16" y="18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00982" y="5238580"/>
              <a:ext cx="19818" cy="79706"/>
            </a:xfrm>
            <a:custGeom>
              <a:rect b="b" l="l" r="r" t="t"/>
              <a:pathLst>
                <a:path extrusionOk="0" h="111521" w="35430">
                  <a:moveTo>
                    <a:pt x="-15" y="18754"/>
                  </a:moveTo>
                  <a:lnTo>
                    <a:pt x="-15" y="92641"/>
                  </a:lnTo>
                  <a:cubicBezTo>
                    <a:pt x="-621" y="102408"/>
                    <a:pt x="6795" y="110817"/>
                    <a:pt x="16562" y="111423"/>
                  </a:cubicBezTo>
                  <a:cubicBezTo>
                    <a:pt x="26321" y="112037"/>
                    <a:pt x="34737" y="104613"/>
                    <a:pt x="35344" y="94847"/>
                  </a:cubicBezTo>
                  <a:cubicBezTo>
                    <a:pt x="35392" y="94116"/>
                    <a:pt x="35392" y="93379"/>
                    <a:pt x="35344" y="92641"/>
                  </a:cubicBezTo>
                  <a:lnTo>
                    <a:pt x="35344" y="18754"/>
                  </a:lnTo>
                  <a:cubicBezTo>
                    <a:pt x="35950" y="8987"/>
                    <a:pt x="28534" y="578"/>
                    <a:pt x="18767" y="-28"/>
                  </a:cubicBezTo>
                  <a:cubicBezTo>
                    <a:pt x="9007" y="-642"/>
                    <a:pt x="592" y="6782"/>
                    <a:pt x="-15" y="16548"/>
                  </a:cubicBezTo>
                  <a:cubicBezTo>
                    <a:pt x="-63" y="17279"/>
                    <a:pt x="-63" y="18016"/>
                    <a:pt x="-15" y="18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584732" y="5400996"/>
              <a:ext cx="52318" cy="68375"/>
            </a:xfrm>
            <a:custGeom>
              <a:rect b="b" l="l" r="r" t="t"/>
              <a:pathLst>
                <a:path extrusionOk="0" h="95667" w="93530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584732" y="5400996"/>
              <a:ext cx="52318" cy="68375"/>
            </a:xfrm>
            <a:custGeom>
              <a:rect b="b" l="l" r="r" t="t"/>
              <a:pathLst>
                <a:path extrusionOk="0" h="95667" w="93530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84732" y="5485036"/>
              <a:ext cx="52318" cy="68375"/>
            </a:xfrm>
            <a:custGeom>
              <a:rect b="b" l="l" r="r" t="t"/>
              <a:pathLst>
                <a:path extrusionOk="0" h="95667" w="93530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584732" y="5485036"/>
              <a:ext cx="52318" cy="68375"/>
            </a:xfrm>
            <a:custGeom>
              <a:rect b="b" l="l" r="r" t="t"/>
              <a:pathLst>
                <a:path extrusionOk="0" h="95667" w="93530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584732" y="5400996"/>
              <a:ext cx="52318" cy="68375"/>
            </a:xfrm>
            <a:custGeom>
              <a:rect b="b" l="l" r="r" t="t"/>
              <a:pathLst>
                <a:path extrusionOk="0" h="95667" w="93530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584732" y="5485036"/>
              <a:ext cx="52318" cy="68375"/>
            </a:xfrm>
            <a:custGeom>
              <a:rect b="b" l="l" r="r" t="t"/>
              <a:pathLst>
                <a:path extrusionOk="0" h="95667" w="93530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2728927" y="2275426"/>
            <a:ext cx="1396937" cy="2695902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7" name="Google Shape;67;p2"/>
          <p:cNvSpPr txBox="1"/>
          <p:nvPr/>
        </p:nvSpPr>
        <p:spPr>
          <a:xfrm>
            <a:off x="3089162" y="2440768"/>
            <a:ext cx="6858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800" u="none" cap="none" strike="noStrike"/>
          </a:p>
        </p:txBody>
      </p:sp>
      <p:sp>
        <p:nvSpPr>
          <p:cNvPr id="68" name="Google Shape;68;p2"/>
          <p:cNvSpPr/>
          <p:nvPr/>
        </p:nvSpPr>
        <p:spPr>
          <a:xfrm>
            <a:off x="3362143" y="3018649"/>
            <a:ext cx="130505" cy="192867"/>
          </a:xfrm>
          <a:custGeom>
            <a:rect b="b" l="l" r="r" t="t"/>
            <a:pathLst>
              <a:path extrusionOk="0" h="524065" w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9" name="Google Shape;69;p2"/>
          <p:cNvSpPr/>
          <p:nvPr/>
        </p:nvSpPr>
        <p:spPr>
          <a:xfrm>
            <a:off x="3332106" y="4452508"/>
            <a:ext cx="190578" cy="298475"/>
          </a:xfrm>
          <a:custGeom>
            <a:rect b="b" l="l" r="r" t="t"/>
            <a:pathLst>
              <a:path extrusionOk="0" h="417614" w="340694">
                <a:moveTo>
                  <a:pt x="24831" y="-63"/>
                </a:moveTo>
                <a:cubicBezTo>
                  <a:pt x="11087" y="-63"/>
                  <a:pt x="-51" y="11075"/>
                  <a:pt x="-51" y="24818"/>
                </a:cubicBezTo>
                <a:lnTo>
                  <a:pt x="-51" y="392669"/>
                </a:lnTo>
                <a:cubicBezTo>
                  <a:pt x="-51" y="406413"/>
                  <a:pt x="11087" y="417551"/>
                  <a:pt x="24831" y="417551"/>
                </a:cubicBezTo>
                <a:lnTo>
                  <a:pt x="247320" y="417551"/>
                </a:lnTo>
                <a:lnTo>
                  <a:pt x="247320" y="368683"/>
                </a:lnTo>
                <a:cubicBezTo>
                  <a:pt x="247354" y="347089"/>
                  <a:pt x="264875" y="329603"/>
                  <a:pt x="286469" y="329603"/>
                </a:cubicBezTo>
                <a:lnTo>
                  <a:pt x="340643" y="329603"/>
                </a:lnTo>
                <a:lnTo>
                  <a:pt x="340643" y="24818"/>
                </a:lnTo>
                <a:cubicBezTo>
                  <a:pt x="340643" y="11075"/>
                  <a:pt x="329505" y="-63"/>
                  <a:pt x="315762" y="-63"/>
                </a:cubicBezTo>
                <a:close/>
                <a:moveTo>
                  <a:pt x="275441" y="227801"/>
                </a:moveTo>
                <a:lnTo>
                  <a:pt x="64807" y="227801"/>
                </a:lnTo>
                <a:lnTo>
                  <a:pt x="64807" y="210639"/>
                </a:lnTo>
                <a:lnTo>
                  <a:pt x="275441" y="210639"/>
                </a:lnTo>
                <a:close/>
                <a:moveTo>
                  <a:pt x="275441" y="167837"/>
                </a:moveTo>
                <a:lnTo>
                  <a:pt x="64807" y="167837"/>
                </a:lnTo>
                <a:lnTo>
                  <a:pt x="64807" y="150744"/>
                </a:lnTo>
                <a:lnTo>
                  <a:pt x="275441" y="150744"/>
                </a:lnTo>
                <a:close/>
                <a:moveTo>
                  <a:pt x="275441" y="107941"/>
                </a:moveTo>
                <a:lnTo>
                  <a:pt x="64807" y="107941"/>
                </a:lnTo>
                <a:lnTo>
                  <a:pt x="64807" y="90779"/>
                </a:lnTo>
                <a:lnTo>
                  <a:pt x="275441" y="907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0" name="Google Shape;70;p2"/>
          <p:cNvSpPr/>
          <p:nvPr/>
        </p:nvSpPr>
        <p:spPr>
          <a:xfrm>
            <a:off x="3408272" y="4619444"/>
            <a:ext cx="38247" cy="46010"/>
          </a:xfrm>
          <a:custGeom>
            <a:rect b="b" l="l" r="r" t="t"/>
            <a:pathLst>
              <a:path extrusionOk="0" h="64375" w="68373">
                <a:moveTo>
                  <a:pt x="-51" y="24818"/>
                </a:moveTo>
                <a:lnTo>
                  <a:pt x="-51" y="64312"/>
                </a:lnTo>
                <a:lnTo>
                  <a:pt x="68322" y="-63"/>
                </a:lnTo>
                <a:lnTo>
                  <a:pt x="24900" y="-63"/>
                </a:lnTo>
                <a:cubicBezTo>
                  <a:pt x="11149" y="-63"/>
                  <a:pt x="-16" y="11068"/>
                  <a:pt x="-51" y="248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1" name="Google Shape;71;p2"/>
          <p:cNvSpPr/>
          <p:nvPr/>
        </p:nvSpPr>
        <p:spPr>
          <a:xfrm>
            <a:off x="4490908" y="3107558"/>
            <a:ext cx="1396937" cy="2695902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2" name="Google Shape;72;p2"/>
          <p:cNvSpPr txBox="1"/>
          <p:nvPr/>
        </p:nvSpPr>
        <p:spPr>
          <a:xfrm>
            <a:off x="4851143" y="3272900"/>
            <a:ext cx="6858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800" u="none" cap="none" strike="noStrike"/>
          </a:p>
        </p:txBody>
      </p:sp>
      <p:sp>
        <p:nvSpPr>
          <p:cNvPr id="73" name="Google Shape;73;p2"/>
          <p:cNvSpPr/>
          <p:nvPr/>
        </p:nvSpPr>
        <p:spPr>
          <a:xfrm>
            <a:off x="5124124" y="3850781"/>
            <a:ext cx="130505" cy="192867"/>
          </a:xfrm>
          <a:custGeom>
            <a:rect b="b" l="l" r="r" t="t"/>
            <a:pathLst>
              <a:path extrusionOk="0" h="524065" w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4" name="Google Shape;74;p2"/>
          <p:cNvSpPr/>
          <p:nvPr/>
        </p:nvSpPr>
        <p:spPr>
          <a:xfrm>
            <a:off x="6291455" y="2275426"/>
            <a:ext cx="1396937" cy="2695902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5" name="Google Shape;75;p2"/>
          <p:cNvSpPr txBox="1"/>
          <p:nvPr/>
        </p:nvSpPr>
        <p:spPr>
          <a:xfrm>
            <a:off x="6651690" y="2440768"/>
            <a:ext cx="6858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800" u="none" cap="none" strike="noStrike"/>
          </a:p>
        </p:txBody>
      </p:sp>
      <p:sp>
        <p:nvSpPr>
          <p:cNvPr id="76" name="Google Shape;76;p2"/>
          <p:cNvSpPr/>
          <p:nvPr/>
        </p:nvSpPr>
        <p:spPr>
          <a:xfrm>
            <a:off x="6924670" y="3018649"/>
            <a:ext cx="130505" cy="192867"/>
          </a:xfrm>
          <a:custGeom>
            <a:rect b="b" l="l" r="r" t="t"/>
            <a:pathLst>
              <a:path extrusionOk="0" h="524065" w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7" name="Google Shape;77;p2"/>
          <p:cNvSpPr txBox="1"/>
          <p:nvPr/>
        </p:nvSpPr>
        <p:spPr>
          <a:xfrm>
            <a:off x="5403503" y="301282"/>
            <a:ext cx="1371600" cy="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95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目录</a:t>
            </a:r>
            <a:endParaRPr b="0" i="0" sz="1800" u="none" cap="none" strike="noStrike"/>
          </a:p>
        </p:txBody>
      </p:sp>
      <p:sp>
        <p:nvSpPr>
          <p:cNvPr id="78" name="Google Shape;78;p2"/>
          <p:cNvSpPr txBox="1"/>
          <p:nvPr/>
        </p:nvSpPr>
        <p:spPr>
          <a:xfrm>
            <a:off x="5395909" y="1101213"/>
            <a:ext cx="1529080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0" i="0" sz="1800" u="none" cap="none" strike="noStrike"/>
          </a:p>
        </p:txBody>
      </p:sp>
      <p:cxnSp>
        <p:nvCxnSpPr>
          <p:cNvPr id="79" name="Google Shape;79;p2"/>
          <p:cNvCxnSpPr/>
          <p:nvPr/>
        </p:nvCxnSpPr>
        <p:spPr>
          <a:xfrm>
            <a:off x="4300365" y="528615"/>
            <a:ext cx="790688" cy="0"/>
          </a:xfrm>
          <a:prstGeom prst="straightConnector1">
            <a:avLst/>
          </a:prstGeom>
          <a:noFill/>
          <a:ln cap="sq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0" name="Google Shape;80;p2"/>
          <p:cNvCxnSpPr/>
          <p:nvPr/>
        </p:nvCxnSpPr>
        <p:spPr>
          <a:xfrm>
            <a:off x="3379304" y="687946"/>
            <a:ext cx="1884026" cy="0"/>
          </a:xfrm>
          <a:prstGeom prst="straightConnector1">
            <a:avLst/>
          </a:prstGeom>
          <a:noFill/>
          <a:ln cap="sq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1" name="Google Shape;81;p2"/>
          <p:cNvCxnSpPr/>
          <p:nvPr/>
        </p:nvCxnSpPr>
        <p:spPr>
          <a:xfrm rot="10800000">
            <a:off x="7159555" y="528615"/>
            <a:ext cx="790688" cy="0"/>
          </a:xfrm>
          <a:prstGeom prst="straightConnector1">
            <a:avLst/>
          </a:prstGeom>
          <a:noFill/>
          <a:ln cap="sq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2" name="Google Shape;82;p2"/>
          <p:cNvCxnSpPr/>
          <p:nvPr/>
        </p:nvCxnSpPr>
        <p:spPr>
          <a:xfrm rot="10800000">
            <a:off x="6987278" y="687946"/>
            <a:ext cx="1884026" cy="0"/>
          </a:xfrm>
          <a:prstGeom prst="straightConnector1">
            <a:avLst/>
          </a:prstGeom>
          <a:noFill/>
          <a:ln cap="sq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3" name="Google Shape;83;p2"/>
          <p:cNvSpPr/>
          <p:nvPr/>
        </p:nvSpPr>
        <p:spPr>
          <a:xfrm>
            <a:off x="240291" y="213442"/>
            <a:ext cx="258868" cy="258868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800" u="none" cap="none" strike="noStrike"/>
          </a:p>
        </p:txBody>
      </p:sp>
      <p:sp>
        <p:nvSpPr>
          <p:cNvPr id="84" name="Google Shape;84;p2"/>
          <p:cNvSpPr txBox="1"/>
          <p:nvPr/>
        </p:nvSpPr>
        <p:spPr>
          <a:xfrm>
            <a:off x="11692842" y="240901"/>
            <a:ext cx="258867" cy="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5" name="Google Shape;85;p2"/>
          <p:cNvSpPr txBox="1"/>
          <p:nvPr/>
        </p:nvSpPr>
        <p:spPr>
          <a:xfrm>
            <a:off x="11692842" y="335802"/>
            <a:ext cx="258867" cy="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6" name="Google Shape;86;p2"/>
          <p:cNvSpPr txBox="1"/>
          <p:nvPr/>
        </p:nvSpPr>
        <p:spPr>
          <a:xfrm>
            <a:off x="11692842" y="430701"/>
            <a:ext cx="258867" cy="41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7" name="Google Shape;87;p2"/>
          <p:cNvSpPr/>
          <p:nvPr/>
        </p:nvSpPr>
        <p:spPr>
          <a:xfrm>
            <a:off x="967372" y="3213602"/>
            <a:ext cx="1287039" cy="2503909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noFill/>
          <a:ln cap="sq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8" name="Google Shape;88;p2"/>
          <p:cNvSpPr/>
          <p:nvPr/>
        </p:nvSpPr>
        <p:spPr>
          <a:xfrm>
            <a:off x="4545857" y="3203555"/>
            <a:ext cx="1287039" cy="2503909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noFill/>
          <a:ln cap="sq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9" name="Google Shape;89;p2"/>
          <p:cNvSpPr/>
          <p:nvPr/>
        </p:nvSpPr>
        <p:spPr>
          <a:xfrm>
            <a:off x="2783876" y="2371423"/>
            <a:ext cx="1287039" cy="2503909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noFill/>
          <a:ln cap="sq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0" name="Google Shape;90;p2"/>
          <p:cNvSpPr/>
          <p:nvPr/>
        </p:nvSpPr>
        <p:spPr>
          <a:xfrm>
            <a:off x="6346404" y="2371423"/>
            <a:ext cx="1287039" cy="2503909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noFill/>
          <a:ln cap="sq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1" name="Google Shape;91;p2"/>
          <p:cNvSpPr txBox="1"/>
          <p:nvPr/>
        </p:nvSpPr>
        <p:spPr>
          <a:xfrm>
            <a:off x="1055546" y="4120211"/>
            <a:ext cx="1110690" cy="11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公司背景</a:t>
            </a:r>
            <a:endParaRPr b="0" i="0" sz="1800" u="none" cap="none" strike="noStrike"/>
          </a:p>
        </p:txBody>
      </p:sp>
      <p:sp>
        <p:nvSpPr>
          <p:cNvPr id="92" name="Google Shape;92;p2"/>
          <p:cNvSpPr txBox="1"/>
          <p:nvPr/>
        </p:nvSpPr>
        <p:spPr>
          <a:xfrm>
            <a:off x="2872050" y="3288079"/>
            <a:ext cx="1110690" cy="11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核心技术</a:t>
            </a:r>
            <a:endParaRPr b="0" i="0" sz="1800" u="none" cap="none" strike="noStrike"/>
          </a:p>
        </p:txBody>
      </p:sp>
      <p:sp>
        <p:nvSpPr>
          <p:cNvPr id="93" name="Google Shape;93;p2"/>
          <p:cNvSpPr txBox="1"/>
          <p:nvPr/>
        </p:nvSpPr>
        <p:spPr>
          <a:xfrm>
            <a:off x="4634031" y="4120211"/>
            <a:ext cx="1110690" cy="11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节能原理与计算模型</a:t>
            </a:r>
            <a:endParaRPr b="0" i="0" sz="1800" u="none" cap="none" strike="noStrike"/>
          </a:p>
        </p:txBody>
      </p:sp>
      <p:sp>
        <p:nvSpPr>
          <p:cNvPr id="94" name="Google Shape;94;p2"/>
          <p:cNvSpPr txBox="1"/>
          <p:nvPr/>
        </p:nvSpPr>
        <p:spPr>
          <a:xfrm>
            <a:off x="6434578" y="3288079"/>
            <a:ext cx="1110690" cy="11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规模化效益案例</a:t>
            </a:r>
            <a:endParaRPr b="0" i="0" sz="1800" u="none" cap="none" strike="noStrike"/>
          </a:p>
        </p:txBody>
      </p:sp>
      <p:sp>
        <p:nvSpPr>
          <p:cNvPr id="95" name="Google Shape;95;p2"/>
          <p:cNvSpPr/>
          <p:nvPr/>
        </p:nvSpPr>
        <p:spPr>
          <a:xfrm>
            <a:off x="8053436" y="3107558"/>
            <a:ext cx="1396937" cy="2695902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6" name="Google Shape;96;p2"/>
          <p:cNvSpPr txBox="1"/>
          <p:nvPr/>
        </p:nvSpPr>
        <p:spPr>
          <a:xfrm>
            <a:off x="8413670" y="3272900"/>
            <a:ext cx="6858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800" u="none" cap="none" strike="noStrike"/>
          </a:p>
        </p:txBody>
      </p:sp>
      <p:sp>
        <p:nvSpPr>
          <p:cNvPr id="97" name="Google Shape;97;p2"/>
          <p:cNvSpPr/>
          <p:nvPr/>
        </p:nvSpPr>
        <p:spPr>
          <a:xfrm>
            <a:off x="8686651" y="3850781"/>
            <a:ext cx="130505" cy="192867"/>
          </a:xfrm>
          <a:custGeom>
            <a:rect b="b" l="l" r="r" t="t"/>
            <a:pathLst>
              <a:path extrusionOk="0" h="524065" w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8" name="Google Shape;98;p2"/>
          <p:cNvSpPr/>
          <p:nvPr/>
        </p:nvSpPr>
        <p:spPr>
          <a:xfrm>
            <a:off x="8108384" y="3203555"/>
            <a:ext cx="1287039" cy="2503909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noFill/>
          <a:ln cap="sq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9" name="Google Shape;99;p2"/>
          <p:cNvSpPr txBox="1"/>
          <p:nvPr/>
        </p:nvSpPr>
        <p:spPr>
          <a:xfrm>
            <a:off x="8196559" y="4120211"/>
            <a:ext cx="1110690" cy="11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四大核心价值</a:t>
            </a:r>
            <a:endParaRPr b="0" i="0" sz="1800" u="none" cap="none" strike="noStrike"/>
          </a:p>
        </p:txBody>
      </p:sp>
      <p:grpSp>
        <p:nvGrpSpPr>
          <p:cNvPr id="100" name="Google Shape;100;p2"/>
          <p:cNvGrpSpPr/>
          <p:nvPr/>
        </p:nvGrpSpPr>
        <p:grpSpPr>
          <a:xfrm>
            <a:off x="5022448" y="5300514"/>
            <a:ext cx="333856" cy="332317"/>
            <a:chOff x="5022448" y="5300514"/>
            <a:chExt cx="333856" cy="332317"/>
          </a:xfrm>
        </p:grpSpPr>
        <p:sp>
          <p:nvSpPr>
            <p:cNvPr id="101" name="Google Shape;101;p2"/>
            <p:cNvSpPr/>
            <p:nvPr/>
          </p:nvSpPr>
          <p:spPr>
            <a:xfrm>
              <a:off x="5205552" y="5301400"/>
              <a:ext cx="91527" cy="129606"/>
            </a:xfrm>
            <a:custGeom>
              <a:rect b="b" l="l" r="r" t="t"/>
              <a:pathLst>
                <a:path extrusionOk="0" h="181340" w="128061">
                  <a:moveTo>
                    <a:pt x="128011" y="49287"/>
                  </a:moveTo>
                  <a:cubicBezTo>
                    <a:pt x="92983" y="18181"/>
                    <a:pt x="47960" y="674"/>
                    <a:pt x="1121" y="-63"/>
                  </a:cubicBezTo>
                  <a:lnTo>
                    <a:pt x="-51" y="1812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022448" y="5300514"/>
              <a:ext cx="312367" cy="332317"/>
            </a:xfrm>
            <a:custGeom>
              <a:rect b="b" l="l" r="r" t="t"/>
              <a:pathLst>
                <a:path extrusionOk="0" h="464965" w="437051">
                  <a:moveTo>
                    <a:pt x="223196" y="-63"/>
                  </a:moveTo>
                  <a:cubicBezTo>
                    <a:pt x="94789" y="-63"/>
                    <a:pt x="-51" y="104013"/>
                    <a:pt x="-51" y="232419"/>
                  </a:cubicBezTo>
                  <a:cubicBezTo>
                    <a:pt x="-51" y="360819"/>
                    <a:pt x="104035" y="464902"/>
                    <a:pt x="232432" y="464902"/>
                  </a:cubicBezTo>
                  <a:cubicBezTo>
                    <a:pt x="322447" y="464902"/>
                    <a:pt x="406191" y="411692"/>
                    <a:pt x="437000" y="343112"/>
                  </a:cubicBezTo>
                  <a:lnTo>
                    <a:pt x="227883" y="232419"/>
                  </a:lnTo>
                  <a:lnTo>
                    <a:pt x="227883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243582" y="5371598"/>
              <a:ext cx="47980" cy="108720"/>
            </a:xfrm>
            <a:custGeom>
              <a:rect b="b" l="l" r="r" t="t"/>
              <a:pathLst>
                <a:path extrusionOk="0" h="152116" w="67132">
                  <a:moveTo>
                    <a:pt x="33704" y="34462"/>
                  </a:moveTo>
                  <a:lnTo>
                    <a:pt x="0" y="141709"/>
                  </a:lnTo>
                  <a:lnTo>
                    <a:pt x="19437" y="152117"/>
                  </a:lnTo>
                  <a:lnTo>
                    <a:pt x="67133" y="0"/>
                  </a:lnTo>
                  <a:lnTo>
                    <a:pt x="33704" y="34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25602" y="5403519"/>
              <a:ext cx="34975" cy="67143"/>
            </a:xfrm>
            <a:custGeom>
              <a:rect b="b" l="l" r="r" t="t"/>
              <a:pathLst>
                <a:path extrusionOk="0" h="93944" w="48936">
                  <a:moveTo>
                    <a:pt x="15439" y="34393"/>
                  </a:moveTo>
                  <a:lnTo>
                    <a:pt x="0" y="83537"/>
                  </a:lnTo>
                  <a:lnTo>
                    <a:pt x="19437" y="93944"/>
                  </a:lnTo>
                  <a:lnTo>
                    <a:pt x="48937" y="0"/>
                  </a:lnTo>
                  <a:lnTo>
                    <a:pt x="15439" y="343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297524" y="5381943"/>
              <a:ext cx="47537" cy="127291"/>
            </a:xfrm>
            <a:custGeom>
              <a:rect b="b" l="l" r="r" t="t"/>
              <a:pathLst>
                <a:path extrusionOk="0" h="178101" w="66512">
                  <a:moveTo>
                    <a:pt x="52676" y="-63"/>
                  </a:moveTo>
                  <a:lnTo>
                    <a:pt x="-51" y="167630"/>
                  </a:lnTo>
                  <a:lnTo>
                    <a:pt x="19386" y="178038"/>
                  </a:lnTo>
                  <a:lnTo>
                    <a:pt x="66461" y="27989"/>
                  </a:lnTo>
                  <a:cubicBezTo>
                    <a:pt x="62519" y="18333"/>
                    <a:pt x="57915" y="8959"/>
                    <a:pt x="52676" y="-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315553" y="5408938"/>
              <a:ext cx="39310" cy="109902"/>
            </a:xfrm>
            <a:custGeom>
              <a:rect b="b" l="l" r="r" t="t"/>
              <a:pathLst>
                <a:path extrusionOk="0" h="153770" w="55001">
                  <a:moveTo>
                    <a:pt x="44957" y="-63"/>
                  </a:moveTo>
                  <a:lnTo>
                    <a:pt x="-51" y="143369"/>
                  </a:lnTo>
                  <a:lnTo>
                    <a:pt x="19386" y="153707"/>
                  </a:lnTo>
                  <a:lnTo>
                    <a:pt x="54951" y="40464"/>
                  </a:lnTo>
                  <a:cubicBezTo>
                    <a:pt x="53035" y="26645"/>
                    <a:pt x="49685" y="13060"/>
                    <a:pt x="44957" y="-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33780" y="5449481"/>
              <a:ext cx="22524" cy="75961"/>
            </a:xfrm>
            <a:custGeom>
              <a:rect b="b" l="l" r="r" t="t"/>
              <a:pathLst>
                <a:path extrusionOk="0" h="106281" w="31515">
                  <a:moveTo>
                    <a:pt x="31379" y="10826"/>
                  </a:moveTo>
                  <a:cubicBezTo>
                    <a:pt x="31379" y="7174"/>
                    <a:pt x="31379" y="3520"/>
                    <a:pt x="31379" y="-63"/>
                  </a:cubicBezTo>
                  <a:lnTo>
                    <a:pt x="-51" y="100084"/>
                  </a:lnTo>
                  <a:lnTo>
                    <a:pt x="11322" y="106218"/>
                  </a:lnTo>
                  <a:cubicBezTo>
                    <a:pt x="25451" y="76450"/>
                    <a:pt x="32323" y="43759"/>
                    <a:pt x="31379" y="108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61612" y="5351105"/>
              <a:ext cx="55566" cy="138917"/>
            </a:xfrm>
            <a:custGeom>
              <a:rect b="b" l="l" r="r" t="t"/>
              <a:pathLst>
                <a:path extrusionOk="0" h="194367" w="77746">
                  <a:moveTo>
                    <a:pt x="69839" y="-63"/>
                  </a:moveTo>
                  <a:lnTo>
                    <a:pt x="51849" y="18477"/>
                  </a:lnTo>
                  <a:lnTo>
                    <a:pt x="-51" y="183897"/>
                  </a:lnTo>
                  <a:lnTo>
                    <a:pt x="19317" y="194304"/>
                  </a:lnTo>
                  <a:lnTo>
                    <a:pt x="77696" y="8208"/>
                  </a:lnTo>
                  <a:cubicBezTo>
                    <a:pt x="75146" y="5658"/>
                    <a:pt x="72527" y="2694"/>
                    <a:pt x="69839" y="-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210380" y="5435391"/>
              <a:ext cx="19162" cy="25615"/>
            </a:xfrm>
            <a:custGeom>
              <a:rect b="b" l="l" r="r" t="t"/>
              <a:pathLst>
                <a:path extrusionOk="0" h="35840" w="26811">
                  <a:moveTo>
                    <a:pt x="0" y="27570"/>
                  </a:moveTo>
                  <a:lnTo>
                    <a:pt x="15577" y="35841"/>
                  </a:lnTo>
                  <a:lnTo>
                    <a:pt x="26812" y="0"/>
                  </a:lnTo>
                  <a:lnTo>
                    <a:pt x="0" y="275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279593" y="5361203"/>
              <a:ext cx="52414" cy="138375"/>
            </a:xfrm>
            <a:custGeom>
              <a:rect b="b" l="l" r="r" t="t"/>
              <a:pathLst>
                <a:path extrusionOk="0" h="193609" w="73335">
                  <a:moveTo>
                    <a:pt x="57432" y="-63"/>
                  </a:moveTo>
                  <a:lnTo>
                    <a:pt x="-51" y="183138"/>
                  </a:lnTo>
                  <a:lnTo>
                    <a:pt x="19386" y="193546"/>
                  </a:lnTo>
                  <a:lnTo>
                    <a:pt x="73285" y="21717"/>
                  </a:lnTo>
                  <a:cubicBezTo>
                    <a:pt x="68474" y="14122"/>
                    <a:pt x="63180" y="6850"/>
                    <a:pt x="57432" y="-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6872999" y="4417879"/>
            <a:ext cx="233849" cy="302908"/>
            <a:chOff x="6872999" y="4417879"/>
            <a:chExt cx="233849" cy="302908"/>
          </a:xfrm>
        </p:grpSpPr>
        <p:sp>
          <p:nvSpPr>
            <p:cNvPr id="112" name="Google Shape;112;p2"/>
            <p:cNvSpPr/>
            <p:nvPr/>
          </p:nvSpPr>
          <p:spPr>
            <a:xfrm>
              <a:off x="6872999" y="4418027"/>
              <a:ext cx="113646" cy="302760"/>
            </a:xfrm>
            <a:custGeom>
              <a:rect b="b" l="l" r="r" t="t"/>
              <a:pathLst>
                <a:path extrusionOk="0" h="423610" w="159009">
                  <a:moveTo>
                    <a:pt x="136971" y="26817"/>
                  </a:moveTo>
                  <a:cubicBezTo>
                    <a:pt x="74939" y="32814"/>
                    <a:pt x="16422" y="60935"/>
                    <a:pt x="13803" y="128757"/>
                  </a:cubicBezTo>
                  <a:cubicBezTo>
                    <a:pt x="10839" y="205056"/>
                    <a:pt x="74388" y="227388"/>
                    <a:pt x="137040" y="242620"/>
                  </a:cubicBezTo>
                  <a:lnTo>
                    <a:pt x="137040" y="327260"/>
                  </a:lnTo>
                  <a:cubicBezTo>
                    <a:pt x="106162" y="313475"/>
                    <a:pt x="105128" y="277703"/>
                    <a:pt x="105128" y="277703"/>
                  </a:cubicBezTo>
                  <a:lnTo>
                    <a:pt x="-51" y="289834"/>
                  </a:lnTo>
                  <a:cubicBezTo>
                    <a:pt x="8013" y="363721"/>
                    <a:pt x="71768" y="391015"/>
                    <a:pt x="137040" y="395288"/>
                  </a:cubicBezTo>
                  <a:lnTo>
                    <a:pt x="137040" y="423548"/>
                  </a:lnTo>
                  <a:lnTo>
                    <a:pt x="158958" y="423548"/>
                  </a:lnTo>
                  <a:lnTo>
                    <a:pt x="158958" y="-63"/>
                  </a:lnTo>
                  <a:lnTo>
                    <a:pt x="136971" y="-63"/>
                  </a:lnTo>
                  <a:close/>
                  <a:moveTo>
                    <a:pt x="136971" y="150330"/>
                  </a:moveTo>
                  <a:cubicBezTo>
                    <a:pt x="134766" y="149503"/>
                    <a:pt x="132767" y="148538"/>
                    <a:pt x="130906" y="147642"/>
                  </a:cubicBezTo>
                  <a:cubicBezTo>
                    <a:pt x="103336" y="133857"/>
                    <a:pt x="107334" y="104978"/>
                    <a:pt x="136902" y="94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994330" y="4417879"/>
              <a:ext cx="112518" cy="302564"/>
            </a:xfrm>
            <a:custGeom>
              <a:rect b="b" l="l" r="r" t="t"/>
              <a:pathLst>
                <a:path extrusionOk="0" h="423335" w="157430">
                  <a:moveTo>
                    <a:pt x="127942" y="214224"/>
                  </a:moveTo>
                  <a:cubicBezTo>
                    <a:pt x="96581" y="186654"/>
                    <a:pt x="53779" y="174109"/>
                    <a:pt x="17663" y="164874"/>
                  </a:cubicBezTo>
                  <a:lnTo>
                    <a:pt x="17663" y="96500"/>
                  </a:lnTo>
                  <a:cubicBezTo>
                    <a:pt x="30503" y="102621"/>
                    <a:pt x="39987" y="114097"/>
                    <a:pt x="43578" y="127861"/>
                  </a:cubicBezTo>
                  <a:lnTo>
                    <a:pt x="145863" y="110837"/>
                  </a:lnTo>
                  <a:cubicBezTo>
                    <a:pt x="134283" y="63692"/>
                    <a:pt x="84451" y="32400"/>
                    <a:pt x="17663" y="26542"/>
                  </a:cubicBezTo>
                  <a:lnTo>
                    <a:pt x="17663" y="-63"/>
                  </a:lnTo>
                  <a:lnTo>
                    <a:pt x="-51" y="-63"/>
                  </a:lnTo>
                  <a:lnTo>
                    <a:pt x="-51" y="423272"/>
                  </a:lnTo>
                  <a:lnTo>
                    <a:pt x="17663" y="423272"/>
                  </a:lnTo>
                  <a:lnTo>
                    <a:pt x="17663" y="394117"/>
                  </a:lnTo>
                  <a:cubicBezTo>
                    <a:pt x="53917" y="390533"/>
                    <a:pt x="85967" y="381297"/>
                    <a:pt x="103198" y="370958"/>
                  </a:cubicBezTo>
                  <a:cubicBezTo>
                    <a:pt x="157786" y="338288"/>
                    <a:pt x="179842" y="259990"/>
                    <a:pt x="127942" y="214224"/>
                  </a:cubicBezTo>
                  <a:close/>
                  <a:moveTo>
                    <a:pt x="17663" y="330086"/>
                  </a:moveTo>
                  <a:lnTo>
                    <a:pt x="17663" y="256612"/>
                  </a:lnTo>
                  <a:cubicBezTo>
                    <a:pt x="42820" y="265296"/>
                    <a:pt x="51436" y="273637"/>
                    <a:pt x="55502" y="287766"/>
                  </a:cubicBezTo>
                  <a:cubicBezTo>
                    <a:pt x="60396" y="304722"/>
                    <a:pt x="48127" y="323676"/>
                    <a:pt x="17663" y="330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/>
            </a:p>
          </p:txBody>
        </p:sp>
      </p:grpSp>
      <p:sp>
        <p:nvSpPr>
          <p:cNvPr id="114" name="Google Shape;114;p2"/>
          <p:cNvSpPr/>
          <p:nvPr/>
        </p:nvSpPr>
        <p:spPr>
          <a:xfrm>
            <a:off x="8598707" y="5269347"/>
            <a:ext cx="306391" cy="322085"/>
          </a:xfrm>
          <a:custGeom>
            <a:rect b="b" l="l" r="r" t="t"/>
            <a:pathLst>
              <a:path extrusionOk="0" h="1845296" w="1870330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5" name="Google Shape;115;p2"/>
          <p:cNvSpPr/>
          <p:nvPr/>
        </p:nvSpPr>
        <p:spPr>
          <a:xfrm>
            <a:off x="9869940" y="2270215"/>
            <a:ext cx="1396937" cy="2695902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6" name="Google Shape;116;p2"/>
          <p:cNvSpPr txBox="1"/>
          <p:nvPr/>
        </p:nvSpPr>
        <p:spPr>
          <a:xfrm>
            <a:off x="10230175" y="2435557"/>
            <a:ext cx="6858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800" u="none" cap="none" strike="noStrike"/>
          </a:p>
        </p:txBody>
      </p:sp>
      <p:sp>
        <p:nvSpPr>
          <p:cNvPr id="117" name="Google Shape;117;p2"/>
          <p:cNvSpPr/>
          <p:nvPr/>
        </p:nvSpPr>
        <p:spPr>
          <a:xfrm>
            <a:off x="10503156" y="3013438"/>
            <a:ext cx="130505" cy="192867"/>
          </a:xfrm>
          <a:custGeom>
            <a:rect b="b" l="l" r="r" t="t"/>
            <a:pathLst>
              <a:path extrusionOk="0" h="524065" w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8" name="Google Shape;118;p2"/>
          <p:cNvSpPr/>
          <p:nvPr/>
        </p:nvSpPr>
        <p:spPr>
          <a:xfrm>
            <a:off x="9924889" y="2366212"/>
            <a:ext cx="1287039" cy="2503909"/>
          </a:xfrm>
          <a:custGeom>
            <a:rect b="b" l="l" r="r" t="t"/>
            <a:pathLst>
              <a:path extrusionOk="0" h="2695902" w="2064515">
                <a:moveTo>
                  <a:pt x="0" y="0"/>
                </a:moveTo>
                <a:lnTo>
                  <a:pt x="1581738" y="0"/>
                </a:lnTo>
                <a:cubicBezTo>
                  <a:pt x="1815040" y="0"/>
                  <a:pt x="2009691" y="165488"/>
                  <a:pt x="2054708" y="385482"/>
                </a:cubicBezTo>
                <a:lnTo>
                  <a:pt x="2064515" y="482768"/>
                </a:lnTo>
                <a:lnTo>
                  <a:pt x="2064515" y="588322"/>
                </a:lnTo>
                <a:lnTo>
                  <a:pt x="2064515" y="808081"/>
                </a:lnTo>
                <a:lnTo>
                  <a:pt x="2064515" y="2695902"/>
                </a:lnTo>
                <a:lnTo>
                  <a:pt x="0" y="2695902"/>
                </a:lnTo>
                <a:lnTo>
                  <a:pt x="0" y="1290849"/>
                </a:lnTo>
                <a:lnTo>
                  <a:pt x="0" y="588322"/>
                </a:lnTo>
                <a:close/>
              </a:path>
            </a:pathLst>
          </a:custGeom>
          <a:noFill/>
          <a:ln cap="sq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4000" rotWithShape="0" algn="tl" dir="2700000" dist="127000">
              <a:srgbClr val="2A4F1C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9" name="Google Shape;119;p2"/>
          <p:cNvSpPr txBox="1"/>
          <p:nvPr/>
        </p:nvSpPr>
        <p:spPr>
          <a:xfrm>
            <a:off x="10013063" y="3282868"/>
            <a:ext cx="1110690" cy="11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结论</a:t>
            </a:r>
            <a:endParaRPr b="0" i="0" sz="1800" u="none" cap="none" strike="noStrike"/>
          </a:p>
        </p:txBody>
      </p:sp>
      <p:sp>
        <p:nvSpPr>
          <p:cNvPr id="120" name="Google Shape;120;p2"/>
          <p:cNvSpPr/>
          <p:nvPr/>
        </p:nvSpPr>
        <p:spPr>
          <a:xfrm>
            <a:off x="10387277" y="4434837"/>
            <a:ext cx="362262" cy="302564"/>
          </a:xfrm>
          <a:custGeom>
            <a:rect b="b" l="l" r="r" t="t"/>
            <a:pathLst>
              <a:path extrusionOk="0" h="1831823" w="1831861">
                <a:moveTo>
                  <a:pt x="1615928" y="1170309"/>
                </a:moveTo>
                <a:lnTo>
                  <a:pt x="1800618" y="1263273"/>
                </a:lnTo>
                <a:cubicBezTo>
                  <a:pt x="1819563" y="1273074"/>
                  <a:pt x="1831574" y="1292515"/>
                  <a:pt x="1831860" y="1313851"/>
                </a:cubicBezTo>
                <a:cubicBezTo>
                  <a:pt x="1831803" y="1334986"/>
                  <a:pt x="1820078" y="1354370"/>
                  <a:pt x="1801380" y="1364238"/>
                </a:cubicBezTo>
                <a:lnTo>
                  <a:pt x="938891" y="1824867"/>
                </a:lnTo>
                <a:cubicBezTo>
                  <a:pt x="930576" y="1829525"/>
                  <a:pt x="921184" y="1831925"/>
                  <a:pt x="911650" y="1831820"/>
                </a:cubicBezTo>
                <a:cubicBezTo>
                  <a:pt x="902010" y="1831820"/>
                  <a:pt x="892514" y="1829429"/>
                  <a:pt x="884027" y="1824867"/>
                </a:cubicBezTo>
                <a:lnTo>
                  <a:pt x="30587" y="1364143"/>
                </a:lnTo>
                <a:cubicBezTo>
                  <a:pt x="20529" y="1358647"/>
                  <a:pt x="12290" y="1350341"/>
                  <a:pt x="6870" y="1340235"/>
                </a:cubicBezTo>
                <a:cubicBezTo>
                  <a:pt x="6841" y="1340178"/>
                  <a:pt x="6813" y="1340111"/>
                  <a:pt x="6775" y="1340054"/>
                </a:cubicBezTo>
                <a:cubicBezTo>
                  <a:pt x="-7456" y="1311879"/>
                  <a:pt x="3841" y="1277503"/>
                  <a:pt x="32016" y="1263273"/>
                </a:cubicBezTo>
                <a:lnTo>
                  <a:pt x="216039" y="1171738"/>
                </a:lnTo>
                <a:lnTo>
                  <a:pt x="834592" y="1505875"/>
                </a:lnTo>
                <a:lnTo>
                  <a:pt x="835069" y="1505875"/>
                </a:lnTo>
                <a:cubicBezTo>
                  <a:pt x="858557" y="1518295"/>
                  <a:pt x="884703" y="1524829"/>
                  <a:pt x="911269" y="1524925"/>
                </a:cubicBezTo>
                <a:cubicBezTo>
                  <a:pt x="938196" y="1524972"/>
                  <a:pt x="964694" y="1518219"/>
                  <a:pt x="988326" y="1505303"/>
                </a:cubicBezTo>
                <a:close/>
                <a:moveTo>
                  <a:pt x="1615643" y="763591"/>
                </a:moveTo>
                <a:lnTo>
                  <a:pt x="1800427" y="856555"/>
                </a:lnTo>
                <a:cubicBezTo>
                  <a:pt x="1809743" y="861365"/>
                  <a:pt x="1817554" y="868652"/>
                  <a:pt x="1823002" y="877605"/>
                </a:cubicBezTo>
                <a:cubicBezTo>
                  <a:pt x="1825097" y="880863"/>
                  <a:pt x="1826821" y="884349"/>
                  <a:pt x="1828145" y="887987"/>
                </a:cubicBezTo>
                <a:lnTo>
                  <a:pt x="1827859" y="887416"/>
                </a:lnTo>
                <a:cubicBezTo>
                  <a:pt x="1830145" y="893512"/>
                  <a:pt x="1831403" y="899951"/>
                  <a:pt x="1831574" y="906466"/>
                </a:cubicBezTo>
                <a:cubicBezTo>
                  <a:pt x="1831631" y="925744"/>
                  <a:pt x="1821821" y="943718"/>
                  <a:pt x="1805571" y="954091"/>
                </a:cubicBezTo>
                <a:cubicBezTo>
                  <a:pt x="1804123" y="955053"/>
                  <a:pt x="1802628" y="955948"/>
                  <a:pt x="1801094" y="956758"/>
                </a:cubicBezTo>
                <a:lnTo>
                  <a:pt x="1668697" y="1027529"/>
                </a:lnTo>
                <a:lnTo>
                  <a:pt x="1503819" y="1115540"/>
                </a:lnTo>
                <a:lnTo>
                  <a:pt x="938129" y="1417673"/>
                </a:lnTo>
                <a:cubicBezTo>
                  <a:pt x="929833" y="1422302"/>
                  <a:pt x="920479" y="1424693"/>
                  <a:pt x="910983" y="1424626"/>
                </a:cubicBezTo>
                <a:cubicBezTo>
                  <a:pt x="901344" y="1424588"/>
                  <a:pt x="891866" y="1422207"/>
                  <a:pt x="883361" y="1417673"/>
                </a:cubicBezTo>
                <a:lnTo>
                  <a:pt x="402062" y="1157736"/>
                </a:lnTo>
                <a:lnTo>
                  <a:pt x="327005" y="1117254"/>
                </a:lnTo>
                <a:lnTo>
                  <a:pt x="29921" y="956758"/>
                </a:lnTo>
                <a:cubicBezTo>
                  <a:pt x="27539" y="955329"/>
                  <a:pt x="24967" y="953710"/>
                  <a:pt x="22777" y="952091"/>
                </a:cubicBezTo>
                <a:lnTo>
                  <a:pt x="18395" y="948471"/>
                </a:lnTo>
                <a:cubicBezTo>
                  <a:pt x="13499" y="944033"/>
                  <a:pt x="9404" y="938784"/>
                  <a:pt x="6298" y="932945"/>
                </a:cubicBezTo>
                <a:cubicBezTo>
                  <a:pt x="4003" y="928736"/>
                  <a:pt x="2336" y="924211"/>
                  <a:pt x="1346" y="919515"/>
                </a:cubicBezTo>
                <a:lnTo>
                  <a:pt x="679" y="916467"/>
                </a:lnTo>
                <a:lnTo>
                  <a:pt x="107" y="911324"/>
                </a:lnTo>
                <a:cubicBezTo>
                  <a:pt x="-36" y="910381"/>
                  <a:pt x="-36" y="909409"/>
                  <a:pt x="107" y="908466"/>
                </a:cubicBezTo>
                <a:cubicBezTo>
                  <a:pt x="-388" y="886387"/>
                  <a:pt x="11785" y="865956"/>
                  <a:pt x="31445" y="855888"/>
                </a:cubicBezTo>
                <a:lnTo>
                  <a:pt x="215563" y="764162"/>
                </a:lnTo>
                <a:lnTo>
                  <a:pt x="609517" y="977237"/>
                </a:lnTo>
                <a:lnTo>
                  <a:pt x="834592" y="1098776"/>
                </a:lnTo>
                <a:lnTo>
                  <a:pt x="835069" y="1098776"/>
                </a:lnTo>
                <a:cubicBezTo>
                  <a:pt x="858548" y="1111215"/>
                  <a:pt x="884704" y="1117750"/>
                  <a:pt x="911269" y="1117826"/>
                </a:cubicBezTo>
                <a:cubicBezTo>
                  <a:pt x="938234" y="1117921"/>
                  <a:pt x="964780" y="1111168"/>
                  <a:pt x="988421" y="1098204"/>
                </a:cubicBezTo>
                <a:lnTo>
                  <a:pt x="1221594" y="973712"/>
                </a:lnTo>
                <a:close/>
                <a:moveTo>
                  <a:pt x="920508" y="0"/>
                </a:moveTo>
                <a:cubicBezTo>
                  <a:pt x="929426" y="0"/>
                  <a:pt x="938343" y="2086"/>
                  <a:pt x="946511" y="6258"/>
                </a:cubicBezTo>
                <a:lnTo>
                  <a:pt x="1800522" y="441932"/>
                </a:lnTo>
                <a:cubicBezTo>
                  <a:pt x="1819553" y="451904"/>
                  <a:pt x="1831583" y="471507"/>
                  <a:pt x="1831860" y="492986"/>
                </a:cubicBezTo>
                <a:cubicBezTo>
                  <a:pt x="1832012" y="514331"/>
                  <a:pt x="1820258" y="533981"/>
                  <a:pt x="1801380" y="543944"/>
                </a:cubicBezTo>
                <a:lnTo>
                  <a:pt x="938605" y="1010669"/>
                </a:lnTo>
                <a:cubicBezTo>
                  <a:pt x="930328" y="1015327"/>
                  <a:pt x="920965" y="1017727"/>
                  <a:pt x="911459" y="1017622"/>
                </a:cubicBezTo>
                <a:cubicBezTo>
                  <a:pt x="901820" y="1017604"/>
                  <a:pt x="892333" y="1015213"/>
                  <a:pt x="883836" y="1010669"/>
                </a:cubicBezTo>
                <a:lnTo>
                  <a:pt x="30301" y="543944"/>
                </a:lnTo>
                <a:lnTo>
                  <a:pt x="30396" y="543944"/>
                </a:lnTo>
                <a:cubicBezTo>
                  <a:pt x="20176" y="538382"/>
                  <a:pt x="11861" y="529866"/>
                  <a:pt x="6546" y="519513"/>
                </a:cubicBezTo>
                <a:cubicBezTo>
                  <a:pt x="-8056" y="491062"/>
                  <a:pt x="3174" y="456152"/>
                  <a:pt x="31635" y="441551"/>
                </a:cubicBezTo>
                <a:lnTo>
                  <a:pt x="894504" y="6258"/>
                </a:lnTo>
                <a:cubicBezTo>
                  <a:pt x="902672" y="2086"/>
                  <a:pt x="911590" y="0"/>
                  <a:pt x="9205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0"/>
          <p:cNvSpPr txBox="1"/>
          <p:nvPr/>
        </p:nvSpPr>
        <p:spPr>
          <a:xfrm flipH="1">
            <a:off x="-1512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97" name="Google Shape;497;p20"/>
          <p:cNvSpPr/>
          <p:nvPr/>
        </p:nvSpPr>
        <p:spPr>
          <a:xfrm flipH="1" rot="5400000">
            <a:off x="-114609" y="1189867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98" name="Google Shape;498;p20"/>
          <p:cNvSpPr/>
          <p:nvPr/>
        </p:nvSpPr>
        <p:spPr>
          <a:xfrm flipH="1" rot="5400000">
            <a:off x="24794" y="1101928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D9EFD2"/>
          </a:solidFill>
          <a:ln>
            <a:noFill/>
          </a:ln>
          <a:effectLst>
            <a:outerShdw blurRad="120015" rotWithShape="0" algn="tl" dir="2699998" dist="40005">
              <a:schemeClr val="accent1">
                <a:alpha val="20000"/>
              </a:schemeClr>
            </a:outerShdw>
          </a:effectLst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99" name="Google Shape;499;p20"/>
          <p:cNvSpPr/>
          <p:nvPr/>
        </p:nvSpPr>
        <p:spPr>
          <a:xfrm flipH="1">
            <a:off x="-1512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0" name="Google Shape;500;p20"/>
          <p:cNvSpPr/>
          <p:nvPr/>
        </p:nvSpPr>
        <p:spPr>
          <a:xfrm flipH="1">
            <a:off x="335164" y="372455"/>
            <a:ext cx="11518648" cy="6113090"/>
          </a:xfrm>
          <a:custGeom>
            <a:rect b="b" l="l" r="r" t="t"/>
            <a:pathLst>
              <a:path extrusionOk="0" h="6042982" w="11553372">
                <a:moveTo>
                  <a:pt x="345175" y="0"/>
                </a:moveTo>
                <a:lnTo>
                  <a:pt x="11208197" y="0"/>
                </a:lnTo>
                <a:cubicBezTo>
                  <a:pt x="11398832" y="0"/>
                  <a:pt x="11553372" y="154540"/>
                  <a:pt x="11553372" y="345175"/>
                </a:cubicBezTo>
                <a:lnTo>
                  <a:pt x="11553372" y="5697807"/>
                </a:lnTo>
                <a:cubicBezTo>
                  <a:pt x="11553372" y="5888442"/>
                  <a:pt x="11398832" y="6042982"/>
                  <a:pt x="11208197" y="6042982"/>
                </a:cubicBezTo>
                <a:lnTo>
                  <a:pt x="345175" y="6042982"/>
                </a:lnTo>
                <a:cubicBezTo>
                  <a:pt x="154540" y="6042982"/>
                  <a:pt x="0" y="5888442"/>
                  <a:pt x="0" y="5697807"/>
                </a:cubicBezTo>
                <a:lnTo>
                  <a:pt x="0" y="345175"/>
                </a:lnTo>
                <a:cubicBezTo>
                  <a:pt x="0" y="154540"/>
                  <a:pt x="154540" y="0"/>
                  <a:pt x="345175" y="0"/>
                </a:cubicBezTo>
                <a:close/>
              </a:path>
            </a:pathLst>
          </a:custGeom>
          <a:solidFill>
            <a:schemeClr val="lt1"/>
          </a:solidFill>
          <a:ln cap="sq" cmpd="sng" w="508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1" name="Google Shape;501;p20"/>
          <p:cNvSpPr/>
          <p:nvPr/>
        </p:nvSpPr>
        <p:spPr>
          <a:xfrm flipH="1" rot="173670">
            <a:off x="-29028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2" name="Google Shape;502;p20"/>
          <p:cNvSpPr/>
          <p:nvPr/>
        </p:nvSpPr>
        <p:spPr>
          <a:xfrm>
            <a:off x="2793666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3" name="Google Shape;503;p20"/>
          <p:cNvSpPr/>
          <p:nvPr/>
        </p:nvSpPr>
        <p:spPr>
          <a:xfrm>
            <a:off x="518206" y="815704"/>
            <a:ext cx="4503471" cy="490564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4" name="Google Shape;504;p20"/>
          <p:cNvSpPr/>
          <p:nvPr/>
        </p:nvSpPr>
        <p:spPr>
          <a:xfrm>
            <a:off x="802981" y="4966818"/>
            <a:ext cx="5187606" cy="115736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5" name="Google Shape;505;p20"/>
          <p:cNvSpPr txBox="1"/>
          <p:nvPr/>
        </p:nvSpPr>
        <p:spPr>
          <a:xfrm>
            <a:off x="6096000" y="2009745"/>
            <a:ext cx="40161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Part.</a:t>
            </a:r>
            <a:endParaRPr b="0" i="0" sz="1800" u="none" cap="none" strike="noStrike"/>
          </a:p>
        </p:txBody>
      </p:sp>
      <p:sp>
        <p:nvSpPr>
          <p:cNvPr id="506" name="Google Shape;506;p20"/>
          <p:cNvSpPr txBox="1"/>
          <p:nvPr/>
        </p:nvSpPr>
        <p:spPr>
          <a:xfrm>
            <a:off x="5662863" y="3412755"/>
            <a:ext cx="5840510" cy="178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结论</a:t>
            </a:r>
            <a:endParaRPr b="0" i="0" sz="1800" u="none" cap="none" strike="noStrike"/>
          </a:p>
        </p:txBody>
      </p:sp>
      <p:pic>
        <p:nvPicPr>
          <p:cNvPr id="507" name="Google Shape;5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41" y="684956"/>
            <a:ext cx="5003842" cy="548808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0"/>
          <p:cNvSpPr txBox="1"/>
          <p:nvPr/>
        </p:nvSpPr>
        <p:spPr>
          <a:xfrm>
            <a:off x="9160042" y="320840"/>
            <a:ext cx="2362659" cy="313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800" u="none" cap="none" strike="noStrike"/>
          </a:p>
        </p:txBody>
      </p:sp>
      <p:sp>
        <p:nvSpPr>
          <p:cNvPr id="509" name="Google Shape;509;p20"/>
          <p:cNvSpPr/>
          <p:nvPr/>
        </p:nvSpPr>
        <p:spPr>
          <a:xfrm flipH="1" rot="-5400000">
            <a:off x="8017410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0" name="Google Shape;510;p20"/>
          <p:cNvSpPr/>
          <p:nvPr/>
        </p:nvSpPr>
        <p:spPr>
          <a:xfrm flipH="1" rot="-5400000">
            <a:off x="843976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1" name="Google Shape;511;p20"/>
          <p:cNvSpPr/>
          <p:nvPr/>
        </p:nvSpPr>
        <p:spPr>
          <a:xfrm flipH="1" rot="-5400000">
            <a:off x="886212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2" name="Google Shape;512;p20"/>
          <p:cNvSpPr/>
          <p:nvPr/>
        </p:nvSpPr>
        <p:spPr>
          <a:xfrm flipH="1" rot="-5400000">
            <a:off x="928447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3" name="Google Shape;513;p20"/>
          <p:cNvSpPr/>
          <p:nvPr/>
        </p:nvSpPr>
        <p:spPr>
          <a:xfrm flipH="1" rot="-5400000">
            <a:off x="970683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4" name="Google Shape;514;p20"/>
          <p:cNvSpPr/>
          <p:nvPr/>
        </p:nvSpPr>
        <p:spPr>
          <a:xfrm flipH="1" rot="-5400000">
            <a:off x="10129184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5" name="Google Shape;515;p20"/>
          <p:cNvSpPr/>
          <p:nvPr/>
        </p:nvSpPr>
        <p:spPr>
          <a:xfrm flipH="1" rot="-5400000">
            <a:off x="10551542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6" name="Google Shape;516;p20"/>
          <p:cNvSpPr/>
          <p:nvPr/>
        </p:nvSpPr>
        <p:spPr>
          <a:xfrm rot="-5400000">
            <a:off x="10973911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517" name="Google Shape;51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300" y="470268"/>
            <a:ext cx="5118100" cy="72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3" name="Google Shape;523;p21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4" name="Google Shape;524;p21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5" name="Google Shape;525;p21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6" name="Google Shape;526;p21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7" name="Google Shape;527;p21"/>
          <p:cNvSpPr/>
          <p:nvPr/>
        </p:nvSpPr>
        <p:spPr>
          <a:xfrm>
            <a:off x="660400" y="4988179"/>
            <a:ext cx="10858499" cy="1528816"/>
          </a:xfrm>
          <a:prstGeom prst="ellipse">
            <a:avLst/>
          </a:prstGeom>
          <a:gradFill>
            <a:gsLst>
              <a:gs pos="0">
                <a:srgbClr val="92CF7C">
                  <a:alpha val="0"/>
                </a:srgbClr>
              </a:gs>
              <a:gs pos="27000">
                <a:srgbClr val="92CF7C">
                  <a:alpha val="0"/>
                </a:srgbClr>
              </a:gs>
              <a:gs pos="100000">
                <a:srgbClr val="549E39">
                  <a:alpha val="29803"/>
                </a:srgbClr>
              </a:gs>
            </a:gsLst>
            <a:lin ang="5400000" scaled="0"/>
          </a:gradFill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8" name="Google Shape;528;p21"/>
          <p:cNvSpPr/>
          <p:nvPr/>
        </p:nvSpPr>
        <p:spPr>
          <a:xfrm flipH="1">
            <a:off x="2122393" y="1772922"/>
            <a:ext cx="7820187" cy="3312157"/>
          </a:xfrm>
          <a:prstGeom prst="snip2DiagRect">
            <a:avLst>
              <a:gd fmla="val 0" name="adj1"/>
              <a:gd fmla="val 1153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9" name="Google Shape;529;p21"/>
          <p:cNvSpPr/>
          <p:nvPr/>
        </p:nvSpPr>
        <p:spPr>
          <a:xfrm flipH="1">
            <a:off x="2249420" y="1861898"/>
            <a:ext cx="7820187" cy="3069618"/>
          </a:xfrm>
          <a:prstGeom prst="snip2DiagRect">
            <a:avLst>
              <a:gd fmla="val 0" name="adj1"/>
              <a:gd fmla="val 12121" name="adj2"/>
            </a:avLst>
          </a:prstGeom>
          <a:solidFill>
            <a:schemeClr val="lt1"/>
          </a:solidFill>
          <a:ln cap="sq" cmpd="sng" w="12700">
            <a:solidFill>
              <a:srgbClr val="B6E0A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30" name="Google Shape;530;p21"/>
          <p:cNvSpPr txBox="1"/>
          <p:nvPr/>
        </p:nvSpPr>
        <p:spPr>
          <a:xfrm>
            <a:off x="2442182" y="2820829"/>
            <a:ext cx="7366537" cy="1961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使用高性能吸湿排汗无尘服，将无尘室温度提升</a:t>
            </a:r>
            <a:r>
              <a:rPr lang="en-US" sz="1800">
                <a:solidFill>
                  <a:srgbClr val="262626"/>
                </a:solidFill>
              </a:rPr>
              <a:t>2</a:t>
            </a:r>
            <a:r>
              <a:rPr b="0" i="0" lang="en-US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°C，可在保障员工舒适度的同时实现可观节能效益，大规模应用投资回报率超12倍，助力企业降本增效与绿色发展。</a:t>
            </a:r>
            <a:endParaRPr b="0" i="0" sz="1800" u="none" cap="none" strike="noStrike"/>
          </a:p>
        </p:txBody>
      </p:sp>
      <p:sp>
        <p:nvSpPr>
          <p:cNvPr id="531" name="Google Shape;531;p21"/>
          <p:cNvSpPr/>
          <p:nvPr/>
        </p:nvSpPr>
        <p:spPr>
          <a:xfrm>
            <a:off x="5422028" y="2459877"/>
            <a:ext cx="1406846" cy="6096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32" name="Google Shape;532;p21"/>
          <p:cNvSpPr txBox="1"/>
          <p:nvPr/>
        </p:nvSpPr>
        <p:spPr>
          <a:xfrm>
            <a:off x="2442182" y="1983337"/>
            <a:ext cx="7366537" cy="438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节能与舒适双赢</a:t>
            </a:r>
            <a:endParaRPr b="0" i="0" sz="1800" u="none" cap="none" strike="noStrike"/>
          </a:p>
        </p:txBody>
      </p:sp>
      <p:sp>
        <p:nvSpPr>
          <p:cNvPr id="533" name="Google Shape;533;p21"/>
          <p:cNvSpPr txBox="1"/>
          <p:nvPr/>
        </p:nvSpPr>
        <p:spPr>
          <a:xfrm>
            <a:off x="929575" y="166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总结</a:t>
            </a:r>
            <a:endParaRPr b="0" i="0" sz="1800" u="none" cap="none" strike="noStrike"/>
          </a:p>
        </p:txBody>
      </p:sp>
      <p:sp>
        <p:nvSpPr>
          <p:cNvPr id="534" name="Google Shape;534;p21"/>
          <p:cNvSpPr/>
          <p:nvPr/>
        </p:nvSpPr>
        <p:spPr>
          <a:xfrm>
            <a:off x="549892" y="268684"/>
            <a:ext cx="358146" cy="358146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35" name="Google Shape;535;p21"/>
          <p:cNvSpPr/>
          <p:nvPr/>
        </p:nvSpPr>
        <p:spPr>
          <a:xfrm>
            <a:off x="233690" y="186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1" name="Google Shape;541;p22"/>
          <p:cNvSpPr/>
          <p:nvPr/>
        </p:nvSpPr>
        <p:spPr>
          <a:xfrm rot="-5400000">
            <a:off x="6657925" y="1189867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2" name="Google Shape;542;p22"/>
          <p:cNvSpPr/>
          <p:nvPr/>
        </p:nvSpPr>
        <p:spPr>
          <a:xfrm rot="-5400000">
            <a:off x="6518522" y="1101928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D9EFD2"/>
          </a:solidFill>
          <a:ln>
            <a:noFill/>
          </a:ln>
          <a:effectLst>
            <a:outerShdw blurRad="120015" rotWithShape="0" algn="tl" dir="2699998" dist="40005">
              <a:schemeClr val="accent1">
                <a:alpha val="20000"/>
              </a:schemeClr>
            </a:outerShdw>
          </a:effectLst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3" name="Google Shape;543;p22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4" name="Google Shape;544;p22"/>
          <p:cNvSpPr/>
          <p:nvPr/>
        </p:nvSpPr>
        <p:spPr>
          <a:xfrm>
            <a:off x="-57024" y="232755"/>
            <a:ext cx="11518648" cy="6113090"/>
          </a:xfrm>
          <a:custGeom>
            <a:rect b="b" l="l" r="r" t="t"/>
            <a:pathLst>
              <a:path extrusionOk="0" h="6042982" w="11553372">
                <a:moveTo>
                  <a:pt x="345175" y="0"/>
                </a:moveTo>
                <a:lnTo>
                  <a:pt x="11208197" y="0"/>
                </a:lnTo>
                <a:cubicBezTo>
                  <a:pt x="11398832" y="0"/>
                  <a:pt x="11553372" y="154540"/>
                  <a:pt x="11553372" y="345175"/>
                </a:cubicBezTo>
                <a:lnTo>
                  <a:pt x="11553372" y="5697807"/>
                </a:lnTo>
                <a:cubicBezTo>
                  <a:pt x="11553372" y="5888442"/>
                  <a:pt x="11398832" y="6042982"/>
                  <a:pt x="11208197" y="6042982"/>
                </a:cubicBezTo>
                <a:lnTo>
                  <a:pt x="345175" y="6042982"/>
                </a:lnTo>
                <a:cubicBezTo>
                  <a:pt x="154540" y="6042982"/>
                  <a:pt x="0" y="5888442"/>
                  <a:pt x="0" y="5697807"/>
                </a:cubicBezTo>
                <a:lnTo>
                  <a:pt x="0" y="345175"/>
                </a:lnTo>
                <a:cubicBezTo>
                  <a:pt x="0" y="154540"/>
                  <a:pt x="154540" y="0"/>
                  <a:pt x="345175" y="0"/>
                </a:cubicBezTo>
                <a:close/>
              </a:path>
            </a:pathLst>
          </a:custGeom>
          <a:solidFill>
            <a:schemeClr val="lt1"/>
          </a:solidFill>
          <a:ln cap="sq" cmpd="sng" w="508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5" name="Google Shape;545;p22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6" name="Google Shape;546;p22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7" name="Google Shape;547;p22"/>
          <p:cNvSpPr/>
          <p:nvPr/>
        </p:nvSpPr>
        <p:spPr>
          <a:xfrm flipH="1">
            <a:off x="7168811" y="815704"/>
            <a:ext cx="4503471" cy="490564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8" name="Google Shape;548;p22"/>
          <p:cNvSpPr/>
          <p:nvPr/>
        </p:nvSpPr>
        <p:spPr>
          <a:xfrm flipH="1">
            <a:off x="6199901" y="4966818"/>
            <a:ext cx="5187606" cy="115736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9" name="Google Shape;549;p22"/>
          <p:cNvSpPr/>
          <p:nvPr/>
        </p:nvSpPr>
        <p:spPr>
          <a:xfrm>
            <a:off x="835526" y="5338312"/>
            <a:ext cx="1786238" cy="4609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CF7C"/>
              </a:gs>
              <a:gs pos="3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50" name="Google Shape;550;p22"/>
          <p:cNvSpPr/>
          <p:nvPr/>
        </p:nvSpPr>
        <p:spPr>
          <a:xfrm>
            <a:off x="3141510" y="5338312"/>
            <a:ext cx="1786238" cy="4609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CF7C"/>
              </a:gs>
              <a:gs pos="3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51" name="Google Shape;551;p22"/>
          <p:cNvSpPr txBox="1"/>
          <p:nvPr/>
        </p:nvSpPr>
        <p:spPr>
          <a:xfrm>
            <a:off x="1654631" y="5445694"/>
            <a:ext cx="9452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凯撒琳/</a:t>
            </a:r>
            <a:r>
              <a:rPr lang="en-US" sz="1500">
                <a:solidFill>
                  <a:srgbClr val="FFFFFF"/>
                </a:solidFill>
              </a:rPr>
              <a:t>   </a:t>
            </a: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奇川</a:t>
            </a:r>
            <a:endParaRPr b="0" i="0" sz="1600" u="none" cap="none" strike="noStrike"/>
          </a:p>
        </p:txBody>
      </p:sp>
      <p:sp>
        <p:nvSpPr>
          <p:cNvPr id="552" name="Google Shape;552;p22"/>
          <p:cNvSpPr txBox="1"/>
          <p:nvPr/>
        </p:nvSpPr>
        <p:spPr>
          <a:xfrm>
            <a:off x="3311444" y="5445694"/>
            <a:ext cx="79310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时间：</a:t>
            </a:r>
            <a:endParaRPr b="0" i="0" sz="1800" u="none" cap="none" strike="noStrike"/>
          </a:p>
        </p:txBody>
      </p:sp>
      <p:sp>
        <p:nvSpPr>
          <p:cNvPr id="553" name="Google Shape;553;p22"/>
          <p:cNvSpPr txBox="1"/>
          <p:nvPr/>
        </p:nvSpPr>
        <p:spPr>
          <a:xfrm>
            <a:off x="980123" y="5445694"/>
            <a:ext cx="9452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主讲人：</a:t>
            </a:r>
            <a:endParaRPr b="0" i="0" sz="1800" u="none" cap="none" strike="noStrike"/>
          </a:p>
        </p:txBody>
      </p:sp>
      <p:sp>
        <p:nvSpPr>
          <p:cNvPr id="554" name="Google Shape;554;p22"/>
          <p:cNvSpPr txBox="1"/>
          <p:nvPr/>
        </p:nvSpPr>
        <p:spPr>
          <a:xfrm>
            <a:off x="3953909" y="5445694"/>
            <a:ext cx="79310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2025.6</a:t>
            </a:r>
            <a:endParaRPr b="0" i="0" sz="1800" u="none" cap="none" strike="noStrike"/>
          </a:p>
        </p:txBody>
      </p:sp>
      <p:pic>
        <p:nvPicPr>
          <p:cNvPr id="555" name="Google Shape;5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7929" y="684956"/>
            <a:ext cx="5003842" cy="548808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2"/>
          <p:cNvSpPr/>
          <p:nvPr/>
        </p:nvSpPr>
        <p:spPr>
          <a:xfrm>
            <a:off x="4058890" y="2343121"/>
            <a:ext cx="1115138" cy="376684"/>
          </a:xfrm>
          <a:custGeom>
            <a:rect b="b" l="l" r="r" t="t"/>
            <a:pathLst>
              <a:path extrusionOk="0" h="1147870" w="1954210">
                <a:moveTo>
                  <a:pt x="985324" y="0"/>
                </a:moveTo>
                <a:lnTo>
                  <a:pt x="1280281" y="0"/>
                </a:lnTo>
                <a:lnTo>
                  <a:pt x="1462005" y="574392"/>
                </a:lnTo>
                <a:lnTo>
                  <a:pt x="1280281" y="1147870"/>
                </a:lnTo>
                <a:lnTo>
                  <a:pt x="985324" y="1147870"/>
                </a:lnTo>
                <a:lnTo>
                  <a:pt x="1167960" y="574392"/>
                </a:lnTo>
                <a:close/>
                <a:moveTo>
                  <a:pt x="0" y="0"/>
                </a:moveTo>
                <a:lnTo>
                  <a:pt x="294045" y="0"/>
                </a:lnTo>
                <a:lnTo>
                  <a:pt x="475768" y="574392"/>
                </a:lnTo>
                <a:lnTo>
                  <a:pt x="294045" y="1147870"/>
                </a:lnTo>
                <a:lnTo>
                  <a:pt x="0" y="1147870"/>
                </a:lnTo>
                <a:lnTo>
                  <a:pt x="181724" y="574392"/>
                </a:lnTo>
                <a:close/>
                <a:moveTo>
                  <a:pt x="493118" y="0"/>
                </a:moveTo>
                <a:lnTo>
                  <a:pt x="787163" y="0"/>
                </a:lnTo>
                <a:lnTo>
                  <a:pt x="968886" y="574392"/>
                </a:lnTo>
                <a:lnTo>
                  <a:pt x="787163" y="1147870"/>
                </a:lnTo>
                <a:lnTo>
                  <a:pt x="493118" y="1147870"/>
                </a:lnTo>
                <a:lnTo>
                  <a:pt x="674842" y="574392"/>
                </a:lnTo>
                <a:close/>
                <a:moveTo>
                  <a:pt x="1478442" y="0"/>
                </a:moveTo>
                <a:lnTo>
                  <a:pt x="1772486" y="0"/>
                </a:lnTo>
                <a:lnTo>
                  <a:pt x="1954210" y="574392"/>
                </a:lnTo>
                <a:lnTo>
                  <a:pt x="1772486" y="1147870"/>
                </a:lnTo>
                <a:lnTo>
                  <a:pt x="1478442" y="1147870"/>
                </a:lnTo>
                <a:lnTo>
                  <a:pt x="1660166" y="574392"/>
                </a:lnTo>
                <a:close/>
              </a:path>
            </a:pathLst>
          </a:custGeom>
          <a:gradFill>
            <a:gsLst>
              <a:gs pos="0">
                <a:srgbClr val="549E39">
                  <a:alpha val="0"/>
                </a:srgbClr>
              </a:gs>
              <a:gs pos="100000">
                <a:srgbClr val="549E39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57" name="Google Shape;557;p22"/>
          <p:cNvSpPr/>
          <p:nvPr/>
        </p:nvSpPr>
        <p:spPr>
          <a:xfrm rot="10800000">
            <a:off x="823867" y="4617576"/>
            <a:ext cx="4680190" cy="47375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9EFD2">
                  <a:alpha val="0"/>
                </a:srgb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58" name="Google Shape;558;p22"/>
          <p:cNvSpPr txBox="1"/>
          <p:nvPr/>
        </p:nvSpPr>
        <p:spPr>
          <a:xfrm>
            <a:off x="915201" y="4654399"/>
            <a:ext cx="27311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PowerPoint design</a:t>
            </a:r>
            <a:endParaRPr b="0" i="0" sz="1800" u="none" cap="none" strike="noStrike"/>
          </a:p>
        </p:txBody>
      </p:sp>
      <p:sp>
        <p:nvSpPr>
          <p:cNvPr id="559" name="Google Shape;559;p22"/>
          <p:cNvSpPr txBox="1"/>
          <p:nvPr/>
        </p:nvSpPr>
        <p:spPr>
          <a:xfrm>
            <a:off x="3115473" y="4840054"/>
            <a:ext cx="2844000" cy="28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D9EFD2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0" name="Google Shape;560;p22"/>
          <p:cNvSpPr txBox="1"/>
          <p:nvPr/>
        </p:nvSpPr>
        <p:spPr>
          <a:xfrm>
            <a:off x="707023" y="1795993"/>
            <a:ext cx="3741482" cy="115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0">
                <a:solidFill>
                  <a:srgbClr val="8AB833"/>
                </a:solidFill>
              </a:rPr>
              <a:t>2025</a:t>
            </a:r>
            <a:endParaRPr b="0" i="0" sz="1800" u="none" cap="none" strike="noStrike"/>
          </a:p>
        </p:txBody>
      </p:sp>
      <p:sp>
        <p:nvSpPr>
          <p:cNvPr id="561" name="Google Shape;561;p22"/>
          <p:cNvSpPr txBox="1"/>
          <p:nvPr/>
        </p:nvSpPr>
        <p:spPr>
          <a:xfrm>
            <a:off x="712513" y="2786647"/>
            <a:ext cx="5713685" cy="181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谢谢大家</a:t>
            </a:r>
            <a:endParaRPr b="0" i="0" sz="1800" u="none" cap="none" strike="noStrike"/>
          </a:p>
        </p:txBody>
      </p:sp>
      <p:sp>
        <p:nvSpPr>
          <p:cNvPr id="562" name="Google Shape;562;p22"/>
          <p:cNvSpPr/>
          <p:nvPr/>
        </p:nvSpPr>
        <p:spPr>
          <a:xfrm rot="5400000">
            <a:off x="3555819" y="1043061"/>
            <a:ext cx="246045" cy="2121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3" name="Google Shape;563;p22"/>
          <p:cNvSpPr/>
          <p:nvPr/>
        </p:nvSpPr>
        <p:spPr>
          <a:xfrm rot="5400000">
            <a:off x="3846037" y="1043058"/>
            <a:ext cx="246048" cy="212110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4" name="Google Shape;564;p22"/>
          <p:cNvSpPr/>
          <p:nvPr/>
        </p:nvSpPr>
        <p:spPr>
          <a:xfrm rot="5400000">
            <a:off x="4136257" y="1043061"/>
            <a:ext cx="246045" cy="2121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5" name="Google Shape;565;p22"/>
          <p:cNvSpPr/>
          <p:nvPr/>
        </p:nvSpPr>
        <p:spPr>
          <a:xfrm rot="5400000">
            <a:off x="4426475" y="1043058"/>
            <a:ext cx="246048" cy="212110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6" name="Google Shape;566;p22"/>
          <p:cNvSpPr/>
          <p:nvPr/>
        </p:nvSpPr>
        <p:spPr>
          <a:xfrm rot="5400000">
            <a:off x="4716695" y="1043061"/>
            <a:ext cx="246045" cy="2121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7" name="Google Shape;567;p22"/>
          <p:cNvSpPr/>
          <p:nvPr/>
        </p:nvSpPr>
        <p:spPr>
          <a:xfrm rot="5400000">
            <a:off x="5006913" y="1043058"/>
            <a:ext cx="246048" cy="212110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8" name="Google Shape;568;p22"/>
          <p:cNvSpPr/>
          <p:nvPr/>
        </p:nvSpPr>
        <p:spPr>
          <a:xfrm rot="5400000">
            <a:off x="5297134" y="1043061"/>
            <a:ext cx="246045" cy="2121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9" name="Google Shape;569;p22"/>
          <p:cNvSpPr/>
          <p:nvPr/>
        </p:nvSpPr>
        <p:spPr>
          <a:xfrm rot="5400000">
            <a:off x="5587361" y="1043058"/>
            <a:ext cx="246048" cy="212110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570" name="Google Shape;5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800" y="226148"/>
            <a:ext cx="4597400" cy="64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 flipH="1">
            <a:off x="-1512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6" name="Google Shape;126;p3"/>
          <p:cNvSpPr/>
          <p:nvPr/>
        </p:nvSpPr>
        <p:spPr>
          <a:xfrm flipH="1" rot="5400000">
            <a:off x="-114609" y="1189867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7" name="Google Shape;127;p3"/>
          <p:cNvSpPr/>
          <p:nvPr/>
        </p:nvSpPr>
        <p:spPr>
          <a:xfrm flipH="1" rot="5400000">
            <a:off x="24794" y="1101928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D9EFD2"/>
          </a:solidFill>
          <a:ln>
            <a:noFill/>
          </a:ln>
          <a:effectLst>
            <a:outerShdw blurRad="120015" rotWithShape="0" algn="tl" dir="2699998" dist="40005">
              <a:schemeClr val="accent1">
                <a:alpha val="20000"/>
              </a:schemeClr>
            </a:outerShdw>
          </a:effectLst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8" name="Google Shape;128;p3"/>
          <p:cNvSpPr/>
          <p:nvPr/>
        </p:nvSpPr>
        <p:spPr>
          <a:xfrm flipH="1">
            <a:off x="-1512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9" name="Google Shape;129;p3"/>
          <p:cNvSpPr/>
          <p:nvPr/>
        </p:nvSpPr>
        <p:spPr>
          <a:xfrm flipH="1">
            <a:off x="335164" y="372455"/>
            <a:ext cx="11518648" cy="6113090"/>
          </a:xfrm>
          <a:custGeom>
            <a:rect b="b" l="l" r="r" t="t"/>
            <a:pathLst>
              <a:path extrusionOk="0" h="6042982" w="11553372">
                <a:moveTo>
                  <a:pt x="345175" y="0"/>
                </a:moveTo>
                <a:lnTo>
                  <a:pt x="11208197" y="0"/>
                </a:lnTo>
                <a:cubicBezTo>
                  <a:pt x="11398832" y="0"/>
                  <a:pt x="11553372" y="154540"/>
                  <a:pt x="11553372" y="345175"/>
                </a:cubicBezTo>
                <a:lnTo>
                  <a:pt x="11553372" y="5697807"/>
                </a:lnTo>
                <a:cubicBezTo>
                  <a:pt x="11553372" y="5888442"/>
                  <a:pt x="11398832" y="6042982"/>
                  <a:pt x="11208197" y="6042982"/>
                </a:cubicBezTo>
                <a:lnTo>
                  <a:pt x="345175" y="6042982"/>
                </a:lnTo>
                <a:cubicBezTo>
                  <a:pt x="154540" y="6042982"/>
                  <a:pt x="0" y="5888442"/>
                  <a:pt x="0" y="5697807"/>
                </a:cubicBezTo>
                <a:lnTo>
                  <a:pt x="0" y="345175"/>
                </a:lnTo>
                <a:cubicBezTo>
                  <a:pt x="0" y="154540"/>
                  <a:pt x="154540" y="0"/>
                  <a:pt x="345175" y="0"/>
                </a:cubicBezTo>
                <a:close/>
              </a:path>
            </a:pathLst>
          </a:custGeom>
          <a:solidFill>
            <a:schemeClr val="lt1"/>
          </a:solidFill>
          <a:ln cap="sq" cmpd="sng" w="508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0" name="Google Shape;130;p3"/>
          <p:cNvSpPr/>
          <p:nvPr/>
        </p:nvSpPr>
        <p:spPr>
          <a:xfrm flipH="1" rot="173670">
            <a:off x="-29028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1" name="Google Shape;131;p3"/>
          <p:cNvSpPr/>
          <p:nvPr/>
        </p:nvSpPr>
        <p:spPr>
          <a:xfrm>
            <a:off x="2793666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2" name="Google Shape;132;p3"/>
          <p:cNvSpPr/>
          <p:nvPr/>
        </p:nvSpPr>
        <p:spPr>
          <a:xfrm>
            <a:off x="518206" y="815704"/>
            <a:ext cx="4503471" cy="490564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3" name="Google Shape;133;p3"/>
          <p:cNvSpPr/>
          <p:nvPr/>
        </p:nvSpPr>
        <p:spPr>
          <a:xfrm>
            <a:off x="802981" y="4966818"/>
            <a:ext cx="5187606" cy="115736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4" name="Google Shape;134;p3"/>
          <p:cNvSpPr txBox="1"/>
          <p:nvPr/>
        </p:nvSpPr>
        <p:spPr>
          <a:xfrm>
            <a:off x="6096000" y="2009745"/>
            <a:ext cx="40161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Part.</a:t>
            </a:r>
            <a:endParaRPr b="0" i="0" sz="1800" u="none" cap="none" strike="noStrike"/>
          </a:p>
        </p:txBody>
      </p:sp>
      <p:sp>
        <p:nvSpPr>
          <p:cNvPr id="135" name="Google Shape;135;p3"/>
          <p:cNvSpPr txBox="1"/>
          <p:nvPr/>
        </p:nvSpPr>
        <p:spPr>
          <a:xfrm>
            <a:off x="5662863" y="3412755"/>
            <a:ext cx="5840510" cy="178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公司背景</a:t>
            </a:r>
            <a:endParaRPr b="0" i="0" sz="1800" u="none" cap="none" strike="noStrike"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41" y="684956"/>
            <a:ext cx="5003842" cy="548808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9160042" y="320840"/>
            <a:ext cx="2362659" cy="313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800" u="none" cap="none" strike="noStrike"/>
          </a:p>
        </p:txBody>
      </p:sp>
      <p:sp>
        <p:nvSpPr>
          <p:cNvPr id="138" name="Google Shape;138;p3"/>
          <p:cNvSpPr/>
          <p:nvPr/>
        </p:nvSpPr>
        <p:spPr>
          <a:xfrm flipH="1" rot="-5400000">
            <a:off x="8017410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9" name="Google Shape;139;p3"/>
          <p:cNvSpPr/>
          <p:nvPr/>
        </p:nvSpPr>
        <p:spPr>
          <a:xfrm flipH="1" rot="-5400000">
            <a:off x="843976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0" name="Google Shape;140;p3"/>
          <p:cNvSpPr/>
          <p:nvPr/>
        </p:nvSpPr>
        <p:spPr>
          <a:xfrm flipH="1" rot="-5400000">
            <a:off x="886212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1" name="Google Shape;141;p3"/>
          <p:cNvSpPr/>
          <p:nvPr/>
        </p:nvSpPr>
        <p:spPr>
          <a:xfrm flipH="1" rot="-5400000">
            <a:off x="928447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2" name="Google Shape;142;p3"/>
          <p:cNvSpPr/>
          <p:nvPr/>
        </p:nvSpPr>
        <p:spPr>
          <a:xfrm flipH="1" rot="-5400000">
            <a:off x="970683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3" name="Google Shape;143;p3"/>
          <p:cNvSpPr/>
          <p:nvPr/>
        </p:nvSpPr>
        <p:spPr>
          <a:xfrm flipH="1" rot="-5400000">
            <a:off x="10129184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4" name="Google Shape;144;p3"/>
          <p:cNvSpPr/>
          <p:nvPr/>
        </p:nvSpPr>
        <p:spPr>
          <a:xfrm flipH="1" rot="-5400000">
            <a:off x="10551542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5" name="Google Shape;145;p3"/>
          <p:cNvSpPr/>
          <p:nvPr/>
        </p:nvSpPr>
        <p:spPr>
          <a:xfrm rot="-5400000">
            <a:off x="10973911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470268"/>
            <a:ext cx="5118100" cy="72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2" name="Google Shape;152;p4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3" name="Google Shape;153;p4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4" name="Google Shape;154;p4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5" name="Google Shape;155;p4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6" name="Google Shape;156;p4"/>
          <p:cNvSpPr/>
          <p:nvPr/>
        </p:nvSpPr>
        <p:spPr>
          <a:xfrm>
            <a:off x="-22412" y="5826078"/>
            <a:ext cx="12248030" cy="1031922"/>
          </a:xfrm>
          <a:custGeom>
            <a:rect b="b" l="l" r="r" t="t"/>
            <a:pathLst>
              <a:path extrusionOk="0" h="1031906" w="12191999">
                <a:moveTo>
                  <a:pt x="0" y="0"/>
                </a:moveTo>
                <a:lnTo>
                  <a:pt x="97612" y="51085"/>
                </a:lnTo>
                <a:cubicBezTo>
                  <a:pt x="1195312" y="569402"/>
                  <a:pt x="3474728" y="925606"/>
                  <a:pt x="6108700" y="925606"/>
                </a:cubicBezTo>
                <a:cubicBezTo>
                  <a:pt x="8742672" y="925606"/>
                  <a:pt x="11022088" y="569402"/>
                  <a:pt x="12119789" y="51085"/>
                </a:cubicBezTo>
                <a:lnTo>
                  <a:pt x="12191999" y="13293"/>
                </a:lnTo>
                <a:lnTo>
                  <a:pt x="12191999" y="1031906"/>
                </a:lnTo>
                <a:lnTo>
                  <a:pt x="0" y="10319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7" name="Google Shape;157;p4"/>
          <p:cNvSpPr/>
          <p:nvPr/>
        </p:nvSpPr>
        <p:spPr>
          <a:xfrm>
            <a:off x="960664" y="1679719"/>
            <a:ext cx="10257971" cy="3789324"/>
          </a:xfrm>
          <a:prstGeom prst="roundRect">
            <a:avLst>
              <a:gd fmla="val 6926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8" name="Google Shape;158;p4"/>
          <p:cNvSpPr txBox="1"/>
          <p:nvPr/>
        </p:nvSpPr>
        <p:spPr>
          <a:xfrm>
            <a:off x="1186250" y="2888945"/>
            <a:ext cx="9819500" cy="2470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凯撒琳/奇川科技专注防静电无尘服、无尘室耗材及机能纤维开发，为高端制造业提供环保节能解决方案，助力企业绿色生产与高效运营。</a:t>
            </a:r>
            <a:endParaRPr b="0" i="0" sz="1800" u="none" cap="none" strike="noStrike"/>
          </a:p>
        </p:txBody>
      </p:sp>
      <p:sp>
        <p:nvSpPr>
          <p:cNvPr id="159" name="Google Shape;159;p4"/>
          <p:cNvSpPr txBox="1"/>
          <p:nvPr/>
        </p:nvSpPr>
        <p:spPr>
          <a:xfrm>
            <a:off x="1186250" y="2083574"/>
            <a:ext cx="9459269" cy="310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核心业务</a:t>
            </a:r>
            <a:endParaRPr b="0" i="0" sz="1800" u="none" cap="none" strike="noStrike"/>
          </a:p>
        </p:txBody>
      </p:sp>
      <p:sp>
        <p:nvSpPr>
          <p:cNvPr id="160" name="Google Shape;160;p4"/>
          <p:cNvSpPr/>
          <p:nvPr/>
        </p:nvSpPr>
        <p:spPr>
          <a:xfrm flipH="1">
            <a:off x="10687138" y="1686906"/>
            <a:ext cx="531498" cy="553123"/>
          </a:xfrm>
          <a:custGeom>
            <a:rect b="b" l="l" r="r" t="t"/>
            <a:pathLst>
              <a:path extrusionOk="0" h="2640315" w="2728039">
                <a:moveTo>
                  <a:pt x="1680770" y="0"/>
                </a:moveTo>
                <a:lnTo>
                  <a:pt x="2647480" y="0"/>
                </a:lnTo>
                <a:lnTo>
                  <a:pt x="2685923" y="149512"/>
                </a:lnTo>
                <a:cubicBezTo>
                  <a:pt x="2713537" y="284460"/>
                  <a:pt x="2728039" y="424185"/>
                  <a:pt x="2728039" y="567297"/>
                </a:cubicBezTo>
                <a:cubicBezTo>
                  <a:pt x="2728039" y="1712193"/>
                  <a:pt x="1799917" y="2640315"/>
                  <a:pt x="655021" y="2640315"/>
                </a:cubicBezTo>
                <a:cubicBezTo>
                  <a:pt x="440353" y="2640315"/>
                  <a:pt x="233306" y="2607686"/>
                  <a:pt x="38569" y="2547116"/>
                </a:cubicBezTo>
                <a:lnTo>
                  <a:pt x="0" y="2533000"/>
                </a:lnTo>
                <a:lnTo>
                  <a:pt x="0" y="1545644"/>
                </a:lnTo>
                <a:lnTo>
                  <a:pt x="93787" y="1602620"/>
                </a:lnTo>
                <a:cubicBezTo>
                  <a:pt x="260621" y="1693250"/>
                  <a:pt x="451809" y="1744730"/>
                  <a:pt x="655021" y="1744730"/>
                </a:cubicBezTo>
                <a:cubicBezTo>
                  <a:pt x="1305299" y="1744730"/>
                  <a:pt x="1832454" y="1217575"/>
                  <a:pt x="1832454" y="567297"/>
                </a:cubicBezTo>
                <a:cubicBezTo>
                  <a:pt x="1832454" y="404728"/>
                  <a:pt x="1799507" y="249853"/>
                  <a:pt x="1739926" y="108987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1" name="Google Shape;161;p4"/>
          <p:cNvSpPr/>
          <p:nvPr/>
        </p:nvSpPr>
        <p:spPr>
          <a:xfrm flipH="1" rot="10800000">
            <a:off x="1104662" y="1371600"/>
            <a:ext cx="568004" cy="597347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127000" rotWithShape="0" dir="2700000" dist="635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2" name="Google Shape;162;p4"/>
          <p:cNvSpPr/>
          <p:nvPr/>
        </p:nvSpPr>
        <p:spPr>
          <a:xfrm>
            <a:off x="1198606" y="1498506"/>
            <a:ext cx="386845" cy="377116"/>
          </a:xfrm>
          <a:custGeom>
            <a:rect b="b" l="l" r="r" t="t"/>
            <a:pathLst>
              <a:path extrusionOk="0" h="1399728" w="1543905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3" name="Google Shape;163;p4"/>
          <p:cNvSpPr txBox="1"/>
          <p:nvPr/>
        </p:nvSpPr>
        <p:spPr>
          <a:xfrm>
            <a:off x="929575" y="166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公司简介</a:t>
            </a:r>
            <a:endParaRPr b="0" i="0" sz="1800" u="none" cap="none" strike="noStrike"/>
          </a:p>
        </p:txBody>
      </p:sp>
      <p:sp>
        <p:nvSpPr>
          <p:cNvPr id="164" name="Google Shape;164;p4"/>
          <p:cNvSpPr/>
          <p:nvPr/>
        </p:nvSpPr>
        <p:spPr>
          <a:xfrm>
            <a:off x="549892" y="268684"/>
            <a:ext cx="358146" cy="358146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5" name="Google Shape;165;p4"/>
          <p:cNvSpPr/>
          <p:nvPr/>
        </p:nvSpPr>
        <p:spPr>
          <a:xfrm>
            <a:off x="233690" y="186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/>
        </p:nvSpPr>
        <p:spPr>
          <a:xfrm flipH="1">
            <a:off x="-1512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1" name="Google Shape;171;p5"/>
          <p:cNvSpPr/>
          <p:nvPr/>
        </p:nvSpPr>
        <p:spPr>
          <a:xfrm flipH="1" rot="5400000">
            <a:off x="-114609" y="1189867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2" name="Google Shape;172;p5"/>
          <p:cNvSpPr/>
          <p:nvPr/>
        </p:nvSpPr>
        <p:spPr>
          <a:xfrm flipH="1" rot="5400000">
            <a:off x="24794" y="1101928"/>
            <a:ext cx="5647172" cy="4293998"/>
          </a:xfrm>
          <a:prstGeom prst="roundRect">
            <a:avLst>
              <a:gd fmla="val 16667" name="adj"/>
            </a:avLst>
          </a:prstGeom>
          <a:solidFill>
            <a:srgbClr val="D9EFD2"/>
          </a:solidFill>
          <a:ln>
            <a:noFill/>
          </a:ln>
          <a:effectLst>
            <a:outerShdw blurRad="120015" rotWithShape="0" algn="tl" dir="2699998" dist="40005">
              <a:schemeClr val="accent1">
                <a:alpha val="20000"/>
              </a:schemeClr>
            </a:outerShdw>
          </a:effectLst>
        </p:spPr>
        <p:txBody>
          <a:bodyPr anchorCtr="0" anchor="ctr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3" name="Google Shape;173;p5"/>
          <p:cNvSpPr/>
          <p:nvPr/>
        </p:nvSpPr>
        <p:spPr>
          <a:xfrm flipH="1">
            <a:off x="-1512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4" name="Google Shape;174;p5"/>
          <p:cNvSpPr/>
          <p:nvPr/>
        </p:nvSpPr>
        <p:spPr>
          <a:xfrm flipH="1">
            <a:off x="335164" y="372455"/>
            <a:ext cx="11518648" cy="6113090"/>
          </a:xfrm>
          <a:custGeom>
            <a:rect b="b" l="l" r="r" t="t"/>
            <a:pathLst>
              <a:path extrusionOk="0" h="6042982" w="11553372">
                <a:moveTo>
                  <a:pt x="345175" y="0"/>
                </a:moveTo>
                <a:lnTo>
                  <a:pt x="11208197" y="0"/>
                </a:lnTo>
                <a:cubicBezTo>
                  <a:pt x="11398832" y="0"/>
                  <a:pt x="11553372" y="154540"/>
                  <a:pt x="11553372" y="345175"/>
                </a:cubicBezTo>
                <a:lnTo>
                  <a:pt x="11553372" y="5697807"/>
                </a:lnTo>
                <a:cubicBezTo>
                  <a:pt x="11553372" y="5888442"/>
                  <a:pt x="11398832" y="6042982"/>
                  <a:pt x="11208197" y="6042982"/>
                </a:cubicBezTo>
                <a:lnTo>
                  <a:pt x="345175" y="6042982"/>
                </a:lnTo>
                <a:cubicBezTo>
                  <a:pt x="154540" y="6042982"/>
                  <a:pt x="0" y="5888442"/>
                  <a:pt x="0" y="5697807"/>
                </a:cubicBezTo>
                <a:lnTo>
                  <a:pt x="0" y="345175"/>
                </a:lnTo>
                <a:cubicBezTo>
                  <a:pt x="0" y="154540"/>
                  <a:pt x="154540" y="0"/>
                  <a:pt x="345175" y="0"/>
                </a:cubicBezTo>
                <a:close/>
              </a:path>
            </a:pathLst>
          </a:custGeom>
          <a:solidFill>
            <a:schemeClr val="lt1"/>
          </a:solidFill>
          <a:ln cap="sq" cmpd="sng" w="508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5" name="Google Shape;175;p5"/>
          <p:cNvSpPr/>
          <p:nvPr/>
        </p:nvSpPr>
        <p:spPr>
          <a:xfrm flipH="1" rot="173670">
            <a:off x="-29028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6" name="Google Shape;176;p5"/>
          <p:cNvSpPr/>
          <p:nvPr/>
        </p:nvSpPr>
        <p:spPr>
          <a:xfrm>
            <a:off x="2793666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7" name="Google Shape;177;p5"/>
          <p:cNvSpPr/>
          <p:nvPr/>
        </p:nvSpPr>
        <p:spPr>
          <a:xfrm>
            <a:off x="518206" y="815704"/>
            <a:ext cx="4503471" cy="490564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8" name="Google Shape;178;p5"/>
          <p:cNvSpPr/>
          <p:nvPr/>
        </p:nvSpPr>
        <p:spPr>
          <a:xfrm>
            <a:off x="802981" y="4966818"/>
            <a:ext cx="5187606" cy="1157368"/>
          </a:xfrm>
          <a:prstGeom prst="ellipse">
            <a:avLst/>
          </a:prstGeom>
          <a:gradFill>
            <a:gsLst>
              <a:gs pos="0">
                <a:srgbClr val="92CF7C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9" name="Google Shape;179;p5"/>
          <p:cNvSpPr txBox="1"/>
          <p:nvPr/>
        </p:nvSpPr>
        <p:spPr>
          <a:xfrm>
            <a:off x="6096000" y="2009745"/>
            <a:ext cx="40161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Part.</a:t>
            </a:r>
            <a:endParaRPr b="0" i="0" sz="1800" u="none" cap="none" strike="noStrike"/>
          </a:p>
        </p:txBody>
      </p:sp>
      <p:sp>
        <p:nvSpPr>
          <p:cNvPr id="180" name="Google Shape;180;p5"/>
          <p:cNvSpPr txBox="1"/>
          <p:nvPr/>
        </p:nvSpPr>
        <p:spPr>
          <a:xfrm>
            <a:off x="5662863" y="3412755"/>
            <a:ext cx="5840510" cy="178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核心技术</a:t>
            </a:r>
            <a:endParaRPr b="0" i="0" sz="1800" u="none" cap="none" strike="noStrike"/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41" y="684956"/>
            <a:ext cx="5003842" cy="548808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9160042" y="320840"/>
            <a:ext cx="2362659" cy="313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549E39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800" u="none" cap="none" strike="noStrike"/>
          </a:p>
        </p:txBody>
      </p:sp>
      <p:sp>
        <p:nvSpPr>
          <p:cNvPr id="183" name="Google Shape;183;p5"/>
          <p:cNvSpPr/>
          <p:nvPr/>
        </p:nvSpPr>
        <p:spPr>
          <a:xfrm flipH="1" rot="-5400000">
            <a:off x="8017410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4" name="Google Shape;184;p5"/>
          <p:cNvSpPr/>
          <p:nvPr/>
        </p:nvSpPr>
        <p:spPr>
          <a:xfrm flipH="1" rot="-5400000">
            <a:off x="843976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5" name="Google Shape;185;p5"/>
          <p:cNvSpPr/>
          <p:nvPr/>
        </p:nvSpPr>
        <p:spPr>
          <a:xfrm flipH="1" rot="-5400000">
            <a:off x="886212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6" name="Google Shape;186;p5"/>
          <p:cNvSpPr/>
          <p:nvPr/>
        </p:nvSpPr>
        <p:spPr>
          <a:xfrm flipH="1" rot="-5400000">
            <a:off x="9284473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7" name="Google Shape;187;p5"/>
          <p:cNvSpPr/>
          <p:nvPr/>
        </p:nvSpPr>
        <p:spPr>
          <a:xfrm flipH="1" rot="-5400000">
            <a:off x="9706831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8" name="Google Shape;188;p5"/>
          <p:cNvSpPr/>
          <p:nvPr/>
        </p:nvSpPr>
        <p:spPr>
          <a:xfrm flipH="1" rot="-5400000">
            <a:off x="10129184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9" name="Google Shape;189;p5"/>
          <p:cNvSpPr/>
          <p:nvPr/>
        </p:nvSpPr>
        <p:spPr>
          <a:xfrm flipH="1" rot="-5400000">
            <a:off x="10551542" y="5398935"/>
            <a:ext cx="358069" cy="30867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0" name="Google Shape;190;p5"/>
          <p:cNvSpPr/>
          <p:nvPr/>
        </p:nvSpPr>
        <p:spPr>
          <a:xfrm rot="-5400000">
            <a:off x="10973911" y="5398930"/>
            <a:ext cx="358074" cy="308683"/>
          </a:xfrm>
          <a:custGeom>
            <a:rect b="b" l="l" r="r" t="t"/>
            <a:pathLst>
              <a:path extrusionOk="0" h="60326" w="69978">
                <a:moveTo>
                  <a:pt x="8472" y="53024"/>
                </a:moveTo>
                <a:lnTo>
                  <a:pt x="61506" y="53024"/>
                </a:lnTo>
                <a:lnTo>
                  <a:pt x="34989" y="7303"/>
                </a:lnTo>
                <a:close/>
                <a:moveTo>
                  <a:pt x="0" y="60326"/>
                </a:moveTo>
                <a:lnTo>
                  <a:pt x="34990" y="0"/>
                </a:lnTo>
                <a:lnTo>
                  <a:pt x="69978" y="60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1" name="Google Shape;191;p5"/>
          <p:cNvSpPr/>
          <p:nvPr/>
        </p:nvSpPr>
        <p:spPr>
          <a:xfrm>
            <a:off x="9227109" y="1039898"/>
            <a:ext cx="1988350" cy="246910"/>
          </a:xfrm>
          <a:custGeom>
            <a:rect b="b" l="l" r="r" t="t"/>
            <a:pathLst>
              <a:path extrusionOk="0" h="152590" w="1228797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300" y="444868"/>
            <a:ext cx="5118100" cy="72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/>
          <p:nvPr/>
        </p:nvSpPr>
        <p:spPr>
          <a:xfrm>
            <a:off x="-61775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8" name="Google Shape;198;p6"/>
          <p:cNvSpPr/>
          <p:nvPr/>
        </p:nvSpPr>
        <p:spPr>
          <a:xfrm>
            <a:off x="8890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9" name="Google Shape;199;p6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0" name="Google Shape;200;p6"/>
          <p:cNvSpPr txBox="1"/>
          <p:nvPr/>
        </p:nvSpPr>
        <p:spPr>
          <a:xfrm>
            <a:off x="660400" y="41613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发尘量数据</a:t>
            </a:r>
            <a:endParaRPr b="0" i="0" sz="1800" u="none" cap="none" strike="noStrike"/>
          </a:p>
        </p:txBody>
      </p:sp>
      <p:sp>
        <p:nvSpPr>
          <p:cNvPr id="201" name="Google Shape;201;p6"/>
          <p:cNvSpPr/>
          <p:nvPr/>
        </p:nvSpPr>
        <p:spPr>
          <a:xfrm rot="-5400000">
            <a:off x="11373004" y="574792"/>
            <a:ext cx="174792" cy="15068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cxnSp>
        <p:nvCxnSpPr>
          <p:cNvPr id="202" name="Google Shape;202;p6"/>
          <p:cNvCxnSpPr/>
          <p:nvPr/>
        </p:nvCxnSpPr>
        <p:spPr>
          <a:xfrm>
            <a:off x="516000" y="956172"/>
            <a:ext cx="11160000" cy="0"/>
          </a:xfrm>
          <a:prstGeom prst="straightConnector1">
            <a:avLst/>
          </a:prstGeom>
          <a:noFill/>
          <a:ln cap="sq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3" name="Google Shape;203;p6"/>
          <p:cNvSpPr/>
          <p:nvPr/>
        </p:nvSpPr>
        <p:spPr>
          <a:xfrm rot="-5400000">
            <a:off x="11137405" y="574792"/>
            <a:ext cx="174792" cy="15068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204" name="Google Shape;2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5900" y="956175"/>
            <a:ext cx="4163500" cy="28122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" name="Google Shape;205;p6"/>
          <p:cNvGraphicFramePr/>
          <p:nvPr/>
        </p:nvGraphicFramePr>
        <p:xfrm>
          <a:off x="227450" y="95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{CB624890-1FC7-4397-AA3B-3F0C57D4E8F6}</a:tableStyleId>
              </a:tblPr>
              <a:tblGrid>
                <a:gridCol w="1283850"/>
                <a:gridCol w="1141825"/>
                <a:gridCol w="1027725"/>
                <a:gridCol w="1469025"/>
                <a:gridCol w="1290050"/>
                <a:gridCol w="1785975"/>
              </a:tblGrid>
              <a:tr h="35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0:0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目前高等级的静电面料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0:1"/>
                      </a:ext>
                    </a:extLst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新款吸湿排汗静电面料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0:5"/>
                      </a:ext>
                    </a:extLst>
                  </a:tcPr>
                </a:tc>
              </a:tr>
              <a:tr h="351600"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微粒子测试（干测）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（以汉姆克滚筒粒子数分析仪检测 ）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2/1斜纹75D*75D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2/1斜纹100D*100D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2/1斜纹75D*75D吸湿排汗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:5"/>
                      </a:ext>
                    </a:extLst>
                  </a:tcPr>
                </a:tc>
              </a:tr>
              <a:tr h="340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粒径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标准（ft³）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测试结果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测试结果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测试结果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2:5"/>
                      </a:ext>
                    </a:extLst>
                  </a:tcPr>
                </a:tc>
              </a:tr>
              <a:tr h="340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≥0.3μm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≤57颗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3:5"/>
                      </a:ext>
                    </a:extLst>
                  </a:tcPr>
                </a:tc>
              </a:tr>
              <a:tr h="340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≥0.5μm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≤23颗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4:5"/>
                      </a:ext>
                    </a:extLst>
                  </a:tcPr>
                </a:tc>
              </a:tr>
              <a:tr h="340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≥1μm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≤6颗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5:5"/>
                      </a:ext>
                    </a:extLst>
                  </a:tcPr>
                </a:tc>
              </a:tr>
              <a:tr h="35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6:5"/>
                      </a:ext>
                    </a:extLst>
                  </a:tcPr>
                </a:tc>
              </a:tr>
              <a:tr h="352900"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动态发尘测试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（本测试以空气粒子数分析仪APC检测，在无尘室环境中各种动</a:t>
                      </a:r>
                      <a:r>
                        <a:rPr lang="en-US" sz="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作之发尘量）</a:t>
                      </a:r>
                      <a:endParaRPr sz="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测试高度50公分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标准（ft³）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测试结果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测试结果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测试结果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7:5"/>
                      </a:ext>
                    </a:extLst>
                  </a:tcPr>
                </a:tc>
              </a:tr>
              <a:tr h="340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≥0.3μm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≤300颗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8:5"/>
                      </a:ext>
                    </a:extLst>
                  </a:tcPr>
                </a:tc>
              </a:tr>
              <a:tr h="340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≥0.5μm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≤100颗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9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9:5"/>
                      </a:ext>
                    </a:extLst>
                  </a:tcPr>
                </a:tc>
              </a:tr>
              <a:tr h="351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测试高度100公分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0:5"/>
                      </a:ext>
                    </a:extLst>
                  </a:tcPr>
                </a:tc>
              </a:tr>
              <a:tr h="340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≥0.3μm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≤300颗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1:5"/>
                      </a:ext>
                    </a:extLst>
                  </a:tcPr>
                </a:tc>
              </a:tr>
              <a:tr h="340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≥0.5μm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≤100颗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符合要求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5:12:5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1" name="Google Shape;211;p7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2" name="Google Shape;212;p7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3" name="Google Shape;213;p7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4" name="Google Shape;214;p7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5" name="Google Shape;215;p7"/>
          <p:cNvSpPr/>
          <p:nvPr/>
        </p:nvSpPr>
        <p:spPr>
          <a:xfrm>
            <a:off x="10176982" y="2598518"/>
            <a:ext cx="2151400" cy="4259482"/>
          </a:xfrm>
          <a:custGeom>
            <a:rect b="b" l="l" r="r" t="t"/>
            <a:pathLst>
              <a:path extrusionOk="0" h="6829064" w="3449256">
                <a:moveTo>
                  <a:pt x="34724" y="0"/>
                </a:moveTo>
                <a:cubicBezTo>
                  <a:pt x="1920518" y="0"/>
                  <a:pt x="3449256" y="1528738"/>
                  <a:pt x="3449256" y="3414532"/>
                </a:cubicBezTo>
                <a:cubicBezTo>
                  <a:pt x="3449256" y="5300326"/>
                  <a:pt x="1920518" y="6829064"/>
                  <a:pt x="34724" y="6829064"/>
                </a:cubicBezTo>
                <a:lnTo>
                  <a:pt x="0" y="6828186"/>
                </a:lnTo>
                <a:lnTo>
                  <a:pt x="0" y="878"/>
                </a:lnTo>
                <a:lnTo>
                  <a:pt x="347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chemeClr val="accent1">
                <a:alpha val="24705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6" name="Google Shape;216;p7"/>
          <p:cNvSpPr/>
          <p:nvPr/>
        </p:nvSpPr>
        <p:spPr>
          <a:xfrm>
            <a:off x="7905507" y="1270322"/>
            <a:ext cx="879676" cy="879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chemeClr val="accent1">
                <a:alpha val="24705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7" name="Google Shape;217;p7"/>
          <p:cNvSpPr/>
          <p:nvPr/>
        </p:nvSpPr>
        <p:spPr>
          <a:xfrm>
            <a:off x="10176982" y="4070484"/>
            <a:ext cx="1407932" cy="2787516"/>
          </a:xfrm>
          <a:custGeom>
            <a:rect b="b" l="l" r="r" t="t"/>
            <a:pathLst>
              <a:path extrusionOk="0" h="6829064" w="3449256">
                <a:moveTo>
                  <a:pt x="34724" y="0"/>
                </a:moveTo>
                <a:cubicBezTo>
                  <a:pt x="1920518" y="0"/>
                  <a:pt x="3449256" y="1528738"/>
                  <a:pt x="3449256" y="3414532"/>
                </a:cubicBezTo>
                <a:cubicBezTo>
                  <a:pt x="3449256" y="5300326"/>
                  <a:pt x="1920518" y="6829064"/>
                  <a:pt x="34724" y="6829064"/>
                </a:cubicBezTo>
                <a:lnTo>
                  <a:pt x="0" y="6828186"/>
                </a:lnTo>
                <a:lnTo>
                  <a:pt x="0" y="878"/>
                </a:lnTo>
                <a:lnTo>
                  <a:pt x="34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chemeClr val="accent1">
                <a:alpha val="24705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8" name="Google Shape;218;p7"/>
          <p:cNvSpPr/>
          <p:nvPr/>
        </p:nvSpPr>
        <p:spPr>
          <a:xfrm>
            <a:off x="6857843" y="1944449"/>
            <a:ext cx="3594400" cy="7260790"/>
          </a:xfrm>
          <a:custGeom>
            <a:rect b="b" l="l" r="r" t="t"/>
            <a:pathLst>
              <a:path extrusionOk="0" h="6827308" w="3379808">
                <a:moveTo>
                  <a:pt x="3379808" y="0"/>
                </a:moveTo>
                <a:lnTo>
                  <a:pt x="3379808" y="6827308"/>
                </a:lnTo>
                <a:lnTo>
                  <a:pt x="3238821" y="6823743"/>
                </a:lnTo>
                <a:cubicBezTo>
                  <a:pt x="1434685" y="6732291"/>
                  <a:pt x="0" y="5240517"/>
                  <a:pt x="0" y="3413654"/>
                </a:cubicBezTo>
                <a:cubicBezTo>
                  <a:pt x="0" y="1586791"/>
                  <a:pt x="1434685" y="95017"/>
                  <a:pt x="3238821" y="3565"/>
                </a:cubicBezTo>
                <a:lnTo>
                  <a:pt x="33798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chemeClr val="accent1">
                <a:alpha val="24705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219" name="Google Shape;219;p7"/>
          <p:cNvPicPr preferRelativeResize="0"/>
          <p:nvPr/>
        </p:nvPicPr>
        <p:blipFill rotWithShape="1">
          <a:blip r:embed="rId3">
            <a:alphaModFix/>
          </a:blip>
          <a:srcRect b="0" l="36128" r="36127" t="0"/>
          <a:stretch/>
        </p:blipFill>
        <p:spPr>
          <a:xfrm>
            <a:off x="8785174" y="2263878"/>
            <a:ext cx="3190030" cy="6443951"/>
          </a:xfrm>
          <a:custGeom>
            <a:rect b="b" l="l" r="r" t="t"/>
            <a:pathLst>
              <a:path extrusionOk="0" h="7260790" w="3594400">
                <a:moveTo>
                  <a:pt x="3594400" y="0"/>
                </a:moveTo>
                <a:lnTo>
                  <a:pt x="3594400" y="7260790"/>
                </a:lnTo>
                <a:lnTo>
                  <a:pt x="3444462" y="7256999"/>
                </a:lnTo>
                <a:cubicBezTo>
                  <a:pt x="1525777" y="7159740"/>
                  <a:pt x="0" y="5573250"/>
                  <a:pt x="0" y="3630395"/>
                </a:cubicBezTo>
                <a:cubicBezTo>
                  <a:pt x="0" y="1687540"/>
                  <a:pt x="1525777" y="101050"/>
                  <a:pt x="3444462" y="3791"/>
                </a:cubicBezTo>
                <a:lnTo>
                  <a:pt x="359440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0" name="Google Shape;220;p7"/>
          <p:cNvSpPr/>
          <p:nvPr/>
        </p:nvSpPr>
        <p:spPr>
          <a:xfrm>
            <a:off x="660400" y="22352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3F762A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1" name="Google Shape;221;p7"/>
          <p:cNvSpPr txBox="1"/>
          <p:nvPr/>
        </p:nvSpPr>
        <p:spPr>
          <a:xfrm>
            <a:off x="660400" y="3139440"/>
            <a:ext cx="559816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2" name="Google Shape;222;p7"/>
          <p:cNvSpPr txBox="1"/>
          <p:nvPr/>
        </p:nvSpPr>
        <p:spPr>
          <a:xfrm>
            <a:off x="660400" y="2621280"/>
            <a:ext cx="5598160" cy="447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3" name="Google Shape;223;p7"/>
          <p:cNvSpPr txBox="1"/>
          <p:nvPr/>
        </p:nvSpPr>
        <p:spPr>
          <a:xfrm>
            <a:off x="81683" y="92733"/>
            <a:ext cx="10560703" cy="720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0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  <a:effectLst>
            <a:outerShdw blurRad="165100" sx="102000" rotWithShape="0" algn="ctr" sy="1020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4" name="Google Shape;224;p7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理化数据</a:t>
            </a:r>
            <a:endParaRPr b="0" i="0" sz="1800" u="none" cap="none" strike="noStrike"/>
          </a:p>
        </p:txBody>
      </p:sp>
      <p:sp>
        <p:nvSpPr>
          <p:cNvPr id="225" name="Google Shape;225;p7"/>
          <p:cNvSpPr/>
          <p:nvPr/>
        </p:nvSpPr>
        <p:spPr>
          <a:xfrm>
            <a:off x="244475" y="371475"/>
            <a:ext cx="290830" cy="2908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6" name="Google Shape;226;p7"/>
          <p:cNvSpPr/>
          <p:nvPr/>
        </p:nvSpPr>
        <p:spPr>
          <a:xfrm rot="2544951">
            <a:off x="350778" y="453197"/>
            <a:ext cx="86652" cy="127386"/>
          </a:xfrm>
          <a:custGeom>
            <a:rect b="b" l="l" r="r" t="t"/>
            <a:pathLst>
              <a:path extrusionOk="0" h="524296" w="356639">
                <a:moveTo>
                  <a:pt x="265175" y="0"/>
                </a:moveTo>
                <a:lnTo>
                  <a:pt x="356639" y="0"/>
                </a:lnTo>
                <a:lnTo>
                  <a:pt x="356639" y="521734"/>
                </a:lnTo>
                <a:lnTo>
                  <a:pt x="345917" y="521734"/>
                </a:lnTo>
                <a:lnTo>
                  <a:pt x="345921" y="522433"/>
                </a:lnTo>
                <a:lnTo>
                  <a:pt x="493" y="524296"/>
                </a:lnTo>
                <a:lnTo>
                  <a:pt x="0" y="432834"/>
                </a:lnTo>
                <a:lnTo>
                  <a:pt x="265175" y="4314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graphicFrame>
        <p:nvGraphicFramePr>
          <p:cNvPr id="227" name="Google Shape;227;p7"/>
          <p:cNvGraphicFramePr/>
          <p:nvPr/>
        </p:nvGraphicFramePr>
        <p:xfrm>
          <a:off x="319150" y="138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{CB624890-1FC7-4397-AA3B-3F0C57D4E8F6}</a:tableStyleId>
              </a:tblPr>
              <a:tblGrid>
                <a:gridCol w="1590675"/>
                <a:gridCol w="1981200"/>
                <a:gridCol w="1971675"/>
                <a:gridCol w="1657350"/>
                <a:gridCol w="2438400"/>
              </a:tblGrid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0:1"/>
                      </a:ext>
                    </a:extLs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目前高等级的静电面料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0:2"/>
                      </a:ext>
                    </a:extLs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新款吸湿排汗静电面料</a:t>
                      </a:r>
                      <a:endParaRPr b="1"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0:4"/>
                      </a:ext>
                    </a:extLs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标准要求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2/1斜纹75D*75D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2/1斜纹100D*100D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2/1斜纹75D*75D吸湿排汗</a:t>
                      </a:r>
                      <a:endParaRPr b="1"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1:4"/>
                      </a:ext>
                    </a:extLst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克重（g/m2）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/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82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108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89</a:t>
                      </a:r>
                      <a:endParaRPr b="1"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2:4"/>
                      </a:ext>
                    </a:extLs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厚度(cm)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/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0.11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0.15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0.12</a:t>
                      </a:r>
                      <a:endParaRPr b="1"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3:4"/>
                      </a:ext>
                    </a:extLs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表面电阻率（Ω）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1.0×10⁵~1.0×10¹¹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符合要求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符合要求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符合要求</a:t>
                      </a:r>
                      <a:endParaRPr b="1"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4:4"/>
                      </a:ext>
                    </a:extLs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摩擦电压（V）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≤100V以下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符合要求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符合要求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符合要求</a:t>
                      </a:r>
                      <a:endParaRPr b="1"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5:4"/>
                      </a:ext>
                    </a:extLs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断裂强度（N)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经向≥490N 纬向≥400N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符合要求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符合要求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符合要求</a:t>
                      </a:r>
                      <a:endParaRPr b="1"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6:4"/>
                      </a:ext>
                    </a:extLs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撕破强力（N)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经向≥15N 纬向≥15N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符合要求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符合要求</a:t>
                      </a:r>
                      <a:endParaRPr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符合要求</a:t>
                      </a:r>
                      <a:endParaRPr b="1" sz="16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7:7:4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3" name="Google Shape;233;p8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4" name="Google Shape;234;p8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5" name="Google Shape;235;p8"/>
          <p:cNvSpPr/>
          <p:nvPr/>
        </p:nvSpPr>
        <p:spPr>
          <a:xfrm>
            <a:off x="871820" y="2138557"/>
            <a:ext cx="94399" cy="94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6" name="Google Shape;236;p8"/>
          <p:cNvSpPr/>
          <p:nvPr/>
        </p:nvSpPr>
        <p:spPr>
          <a:xfrm>
            <a:off x="1009713" y="2138557"/>
            <a:ext cx="94399" cy="94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7" name="Google Shape;237;p8"/>
          <p:cNvSpPr txBox="1"/>
          <p:nvPr/>
        </p:nvSpPr>
        <p:spPr>
          <a:xfrm>
            <a:off x="959347" y="184881"/>
            <a:ext cx="7780158" cy="496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透气，透湿数据</a:t>
            </a:r>
            <a:endParaRPr b="0" i="0" sz="1800" u="none" cap="none" strike="noStrike"/>
          </a:p>
        </p:txBody>
      </p:sp>
      <p:sp>
        <p:nvSpPr>
          <p:cNvPr id="238" name="Google Shape;238;p8"/>
          <p:cNvSpPr/>
          <p:nvPr/>
        </p:nvSpPr>
        <p:spPr>
          <a:xfrm>
            <a:off x="0" y="341529"/>
            <a:ext cx="787265" cy="129304"/>
          </a:xfrm>
          <a:custGeom>
            <a:rect b="b" l="l" r="r" t="t"/>
            <a:pathLst>
              <a:path extrusionOk="0" h="53927" w="328334">
                <a:moveTo>
                  <a:pt x="0" y="0"/>
                </a:moveTo>
                <a:lnTo>
                  <a:pt x="328334" y="0"/>
                </a:lnTo>
                <a:lnTo>
                  <a:pt x="276926" y="53927"/>
                </a:lnTo>
                <a:lnTo>
                  <a:pt x="0" y="53927"/>
                </a:lnTo>
                <a:close/>
              </a:path>
            </a:pathLst>
          </a:custGeom>
          <a:gradFill>
            <a:gsLst>
              <a:gs pos="0">
                <a:srgbClr val="549E39">
                  <a:alpha val="60000"/>
                </a:srgbClr>
              </a:gs>
              <a:gs pos="24000">
                <a:srgbClr val="549E3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9" name="Google Shape;239;p8"/>
          <p:cNvSpPr/>
          <p:nvPr/>
        </p:nvSpPr>
        <p:spPr>
          <a:xfrm>
            <a:off x="0" y="64553"/>
            <a:ext cx="1590950" cy="129304"/>
          </a:xfrm>
          <a:custGeom>
            <a:rect b="b" l="l" r="r" t="t"/>
            <a:pathLst>
              <a:path extrusionOk="0" h="53927" w="663516">
                <a:moveTo>
                  <a:pt x="0" y="0"/>
                </a:moveTo>
                <a:lnTo>
                  <a:pt x="663516" y="0"/>
                </a:lnTo>
                <a:lnTo>
                  <a:pt x="612108" y="53927"/>
                </a:lnTo>
                <a:lnTo>
                  <a:pt x="0" y="5392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4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b="7969" l="11361" r="14072" t="17430"/>
          <a:stretch/>
        </p:blipFill>
        <p:spPr>
          <a:xfrm>
            <a:off x="794192" y="1108583"/>
            <a:ext cx="9748501" cy="490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46" name="Google Shape;246;p9"/>
          <p:cNvSpPr/>
          <p:nvPr/>
        </p:nvSpPr>
        <p:spPr>
          <a:xfrm>
            <a:off x="0" y="5410701"/>
            <a:ext cx="12192000" cy="1447299"/>
          </a:xfrm>
          <a:custGeom>
            <a:rect b="b" l="l" r="r" t="t"/>
            <a:pathLst>
              <a:path extrusionOk="0" h="1447299" w="12192000">
                <a:moveTo>
                  <a:pt x="12192000" y="0"/>
                </a:moveTo>
                <a:lnTo>
                  <a:pt x="12192000" y="1447299"/>
                </a:lnTo>
                <a:lnTo>
                  <a:pt x="0" y="1447299"/>
                </a:lnTo>
                <a:lnTo>
                  <a:pt x="0" y="1137701"/>
                </a:lnTo>
                <a:lnTo>
                  <a:pt x="122483" y="1137330"/>
                </a:lnTo>
                <a:cubicBezTo>
                  <a:pt x="3727250" y="1071612"/>
                  <a:pt x="8344735" y="388184"/>
                  <a:pt x="11613198" y="56022"/>
                </a:cubicBezTo>
                <a:close/>
              </a:path>
            </a:pathLst>
          </a:custGeom>
          <a:gradFill>
            <a:gsLst>
              <a:gs pos="0">
                <a:srgbClr val="92CF7C"/>
              </a:gs>
              <a:gs pos="65000">
                <a:srgbClr val="92CF7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47" name="Google Shape;247;p9"/>
          <p:cNvSpPr/>
          <p:nvPr/>
        </p:nvSpPr>
        <p:spPr>
          <a:xfrm rot="-173670">
            <a:off x="776885" y="6344710"/>
            <a:ext cx="11442631" cy="800666"/>
          </a:xfrm>
          <a:custGeom>
            <a:rect b="b" l="l" r="r" t="t"/>
            <a:pathLst>
              <a:path extrusionOk="0" h="800666" w="11442631">
                <a:moveTo>
                  <a:pt x="11442631" y="0"/>
                </a:moveTo>
                <a:lnTo>
                  <a:pt x="11402148" y="800666"/>
                </a:lnTo>
                <a:lnTo>
                  <a:pt x="0" y="224156"/>
                </a:lnTo>
                <a:lnTo>
                  <a:pt x="703525" y="209890"/>
                </a:lnTo>
                <a:cubicBezTo>
                  <a:pt x="4370300" y="135276"/>
                  <a:pt x="7861592" y="63409"/>
                  <a:pt x="10985919" y="7862"/>
                </a:cubicBezTo>
                <a:close/>
              </a:path>
            </a:pathLst>
          </a:custGeom>
          <a:solidFill>
            <a:srgbClr val="B6E0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48" name="Google Shape;248;p9"/>
          <p:cNvSpPr/>
          <p:nvPr/>
        </p:nvSpPr>
        <p:spPr>
          <a:xfrm flipH="1">
            <a:off x="0" y="1028700"/>
            <a:ext cx="9396822" cy="5829300"/>
          </a:xfrm>
          <a:custGeom>
            <a:rect b="b" l="l" r="r" t="t"/>
            <a:pathLst>
              <a:path extrusionOk="0" h="5829300" w="9396822">
                <a:moveTo>
                  <a:pt x="7245219" y="0"/>
                </a:moveTo>
                <a:cubicBezTo>
                  <a:pt x="7885303" y="0"/>
                  <a:pt x="8506451" y="81077"/>
                  <a:pt x="9098953" y="233521"/>
                </a:cubicBezTo>
                <a:lnTo>
                  <a:pt x="9396822" y="318106"/>
                </a:lnTo>
                <a:lnTo>
                  <a:pt x="9396822" y="3974568"/>
                </a:lnTo>
                <a:lnTo>
                  <a:pt x="9350636" y="3944959"/>
                </a:lnTo>
                <a:cubicBezTo>
                  <a:pt x="8736730" y="3571940"/>
                  <a:pt x="8016060" y="3357134"/>
                  <a:pt x="7245219" y="3357134"/>
                </a:cubicBezTo>
                <a:cubicBezTo>
                  <a:pt x="5633461" y="3357134"/>
                  <a:pt x="4241044" y="4296245"/>
                  <a:pt x="3585302" y="5657131"/>
                </a:cubicBezTo>
                <a:lnTo>
                  <a:pt x="3507466" y="5829300"/>
                </a:lnTo>
                <a:lnTo>
                  <a:pt x="0" y="5829300"/>
                </a:lnTo>
                <a:lnTo>
                  <a:pt x="61298" y="5563708"/>
                </a:lnTo>
                <a:cubicBezTo>
                  <a:pt x="884496" y="2364197"/>
                  <a:pt x="3788764" y="0"/>
                  <a:pt x="7245219" y="0"/>
                </a:cubicBezTo>
                <a:close/>
              </a:path>
            </a:pathLst>
          </a:custGeom>
          <a:gradFill>
            <a:gsLst>
              <a:gs pos="0">
                <a:srgbClr val="92CF7C">
                  <a:alpha val="36862"/>
                </a:srgbClr>
              </a:gs>
              <a:gs pos="85000">
                <a:srgbClr val="D9EFD2">
                  <a:alpha val="9803"/>
                </a:srgbClr>
              </a:gs>
              <a:gs pos="100000">
                <a:srgbClr val="D9EFD2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49" name="Google Shape;249;p9"/>
          <p:cNvSpPr/>
          <p:nvPr/>
        </p:nvSpPr>
        <p:spPr>
          <a:xfrm>
            <a:off x="121462" y="123864"/>
            <a:ext cx="11949076" cy="6610272"/>
          </a:xfrm>
          <a:prstGeom prst="roundRect">
            <a:avLst>
              <a:gd fmla="val 2007" name="adj"/>
            </a:avLst>
          </a:prstGeom>
          <a:solidFill>
            <a:schemeClr val="lt1"/>
          </a:solidFill>
          <a:ln cap="sq" cmpd="sng" w="25400">
            <a:solidFill>
              <a:srgbClr val="92CF7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0" name="Google Shape;250;p9"/>
          <p:cNvSpPr txBox="1"/>
          <p:nvPr/>
        </p:nvSpPr>
        <p:spPr>
          <a:xfrm>
            <a:off x="3312914" y="1715494"/>
            <a:ext cx="8220273" cy="3959922"/>
          </a:xfrm>
          <a:prstGeom prst="rect">
            <a:avLst/>
          </a:prstGeom>
          <a:gradFill>
            <a:gsLst>
              <a:gs pos="0">
                <a:srgbClr val="D9EFD2">
                  <a:alpha val="20000"/>
                </a:srgbClr>
              </a:gs>
              <a:gs pos="100000">
                <a:srgbClr val="D9EFD2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1" name="Google Shape;251;p9"/>
          <p:cNvSpPr/>
          <p:nvPr/>
        </p:nvSpPr>
        <p:spPr>
          <a:xfrm flipH="1">
            <a:off x="2016980" y="1391367"/>
            <a:ext cx="2496107" cy="2151819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2" name="Google Shape;252;p9"/>
          <p:cNvSpPr/>
          <p:nvPr/>
        </p:nvSpPr>
        <p:spPr>
          <a:xfrm flipH="1" rot="10800000">
            <a:off x="4556534" y="2748198"/>
            <a:ext cx="590258" cy="508844"/>
          </a:xfrm>
          <a:prstGeom prst="triangle">
            <a:avLst>
              <a:gd fmla="val 50000" name="adj"/>
            </a:avLst>
          </a:prstGeom>
          <a:solidFill>
            <a:srgbClr val="D9EF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3" name="Google Shape;253;p9"/>
          <p:cNvSpPr/>
          <p:nvPr/>
        </p:nvSpPr>
        <p:spPr>
          <a:xfrm flipH="1" rot="10800000">
            <a:off x="4695256" y="2832226"/>
            <a:ext cx="312814" cy="26966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4" name="Google Shape;254;p9"/>
          <p:cNvSpPr/>
          <p:nvPr/>
        </p:nvSpPr>
        <p:spPr>
          <a:xfrm flipH="1">
            <a:off x="1647544" y="1600738"/>
            <a:ext cx="738870" cy="636962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rgbClr val="D9EFD2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5" name="Google Shape;255;p9"/>
          <p:cNvSpPr/>
          <p:nvPr/>
        </p:nvSpPr>
        <p:spPr>
          <a:xfrm flipH="1">
            <a:off x="571643" y="2880839"/>
            <a:ext cx="1159770" cy="99980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F762A"/>
              </a:gs>
              <a:gs pos="100000">
                <a:srgbClr val="3F762A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6" name="Google Shape;256;p9"/>
          <p:cNvSpPr/>
          <p:nvPr/>
        </p:nvSpPr>
        <p:spPr>
          <a:xfrm flipH="1">
            <a:off x="660400" y="3658776"/>
            <a:ext cx="5206553" cy="2180034"/>
          </a:xfrm>
          <a:custGeom>
            <a:rect b="b" l="l" r="r" t="t"/>
            <a:pathLst>
              <a:path extrusionOk="0" h="2151820" w="5206553">
                <a:moveTo>
                  <a:pt x="1248054" y="1"/>
                </a:moveTo>
                <a:lnTo>
                  <a:pt x="0" y="2151820"/>
                </a:lnTo>
                <a:lnTo>
                  <a:pt x="2496107" y="2151820"/>
                </a:lnTo>
                <a:close/>
                <a:moveTo>
                  <a:pt x="3958500" y="1"/>
                </a:moveTo>
                <a:lnTo>
                  <a:pt x="2710446" y="2151820"/>
                </a:lnTo>
                <a:lnTo>
                  <a:pt x="5206553" y="2151820"/>
                </a:lnTo>
                <a:close/>
                <a:moveTo>
                  <a:pt x="3849974" y="0"/>
                </a:moveTo>
                <a:lnTo>
                  <a:pt x="1353867" y="0"/>
                </a:lnTo>
                <a:lnTo>
                  <a:pt x="2601921" y="2151819"/>
                </a:lnTo>
                <a:close/>
              </a:path>
            </a:pathLst>
          </a:custGeom>
          <a:solidFill>
            <a:schemeClr val="lt1"/>
          </a:solidFill>
          <a:ln cap="sq" cmpd="sng" w="254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sx="102000" rotWithShape="0" algn="ctr" sy="102000">
              <a:srgbClr val="595959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pic>
        <p:nvPicPr>
          <p:cNvPr id="257" name="Google Shape;257;p9"/>
          <p:cNvPicPr preferRelativeResize="0"/>
          <p:nvPr/>
        </p:nvPicPr>
        <p:blipFill rotWithShape="1">
          <a:blip r:embed="rId3">
            <a:alphaModFix/>
          </a:blip>
          <a:srcRect b="12599" l="0" r="0" t="12599"/>
          <a:stretch/>
        </p:blipFill>
        <p:spPr>
          <a:xfrm>
            <a:off x="660400" y="3658776"/>
            <a:ext cx="5206554" cy="2180034"/>
          </a:xfrm>
          <a:custGeom>
            <a:rect b="b" l="l" r="r" t="t"/>
            <a:pathLst>
              <a:path extrusionOk="0" h="2180034" w="5206554">
                <a:moveTo>
                  <a:pt x="3958500" y="28215"/>
                </a:moveTo>
                <a:lnTo>
                  <a:pt x="5206554" y="2180034"/>
                </a:lnTo>
                <a:lnTo>
                  <a:pt x="2710447" y="2180034"/>
                </a:lnTo>
                <a:close/>
                <a:moveTo>
                  <a:pt x="1248053" y="28215"/>
                </a:moveTo>
                <a:lnTo>
                  <a:pt x="2496107" y="2180034"/>
                </a:lnTo>
                <a:lnTo>
                  <a:pt x="0" y="2180034"/>
                </a:lnTo>
                <a:close/>
                <a:moveTo>
                  <a:pt x="1356581" y="0"/>
                </a:moveTo>
                <a:lnTo>
                  <a:pt x="3852688" y="0"/>
                </a:lnTo>
                <a:lnTo>
                  <a:pt x="2604634" y="215181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8" name="Google Shape;258;p9"/>
          <p:cNvSpPr txBox="1"/>
          <p:nvPr/>
        </p:nvSpPr>
        <p:spPr>
          <a:xfrm>
            <a:off x="5319855" y="2210344"/>
            <a:ext cx="5997110" cy="7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9" name="Google Shape;259;p9"/>
          <p:cNvSpPr txBox="1"/>
          <p:nvPr/>
        </p:nvSpPr>
        <p:spPr>
          <a:xfrm>
            <a:off x="5319855" y="3116809"/>
            <a:ext cx="5997110" cy="1755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0" name="Google Shape;260;p9"/>
          <p:cNvSpPr txBox="1"/>
          <p:nvPr/>
        </p:nvSpPr>
        <p:spPr>
          <a:xfrm>
            <a:off x="438151" y="173121"/>
            <a:ext cx="11563016" cy="601579"/>
          </a:xfrm>
          <a:prstGeom prst="rect">
            <a:avLst/>
          </a:prstGeom>
          <a:solidFill>
            <a:schemeClr val="lt1"/>
          </a:solidFill>
          <a:ln cap="sq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1" name="Google Shape;261;p9"/>
          <p:cNvSpPr/>
          <p:nvPr/>
        </p:nvSpPr>
        <p:spPr>
          <a:xfrm rot="10800000">
            <a:off x="588544" y="112293"/>
            <a:ext cx="348915" cy="300789"/>
          </a:xfrm>
          <a:prstGeom prst="triangle">
            <a:avLst>
              <a:gd fmla="val 50000" name="adj"/>
            </a:avLst>
          </a:prstGeom>
          <a:solidFill>
            <a:srgbClr val="92CF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2" name="Google Shape;262;p9"/>
          <p:cNvSpPr txBox="1"/>
          <p:nvPr/>
        </p:nvSpPr>
        <p:spPr>
          <a:xfrm>
            <a:off x="967331" y="226592"/>
            <a:ext cx="7780158" cy="496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3" name="Google Shape;263;p9"/>
          <p:cNvSpPr txBox="1"/>
          <p:nvPr/>
        </p:nvSpPr>
        <p:spPr>
          <a:xfrm>
            <a:off x="1056575" y="293783"/>
            <a:ext cx="104035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吸湿排汗无尘服性能</a:t>
            </a:r>
            <a:endParaRPr b="0" i="0" sz="1800" u="none" cap="none" strike="noStrike"/>
          </a:p>
        </p:txBody>
      </p:sp>
      <p:sp>
        <p:nvSpPr>
          <p:cNvPr id="264" name="Google Shape;264;p9"/>
          <p:cNvSpPr/>
          <p:nvPr/>
        </p:nvSpPr>
        <p:spPr>
          <a:xfrm>
            <a:off x="6556276" y="1755362"/>
            <a:ext cx="4760712" cy="4269518"/>
          </a:xfrm>
          <a:prstGeom prst="roundRect">
            <a:avLst>
              <a:gd fmla="val 3915" name="adj"/>
            </a:avLst>
          </a:prstGeom>
          <a:solidFill>
            <a:schemeClr val="lt1"/>
          </a:solidFill>
          <a:ln>
            <a:noFill/>
          </a:ln>
          <a:effectLst>
            <a:outerShdw blurRad="279400" sx="99000" rotWithShape="0" algn="tl" dir="2700000" dist="38100" sy="99000">
              <a:schemeClr val="accent1">
                <a:alpha val="2196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5" name="Google Shape;265;p9"/>
          <p:cNvSpPr/>
          <p:nvPr/>
        </p:nvSpPr>
        <p:spPr>
          <a:xfrm>
            <a:off x="6683276" y="2593562"/>
            <a:ext cx="4760712" cy="3558318"/>
          </a:xfrm>
          <a:prstGeom prst="roundRect">
            <a:avLst>
              <a:gd fmla="val 3915" name="adj"/>
            </a:avLst>
          </a:prstGeom>
          <a:solidFill>
            <a:schemeClr val="lt1"/>
          </a:solidFill>
          <a:ln>
            <a:noFill/>
          </a:ln>
          <a:effectLst>
            <a:outerShdw blurRad="279400" sx="99000" rotWithShape="0" algn="tl" dir="2700000" dist="38100" sy="99000">
              <a:schemeClr val="accent1">
                <a:alpha val="2196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6" name="Google Shape;266;p9"/>
          <p:cNvSpPr txBox="1"/>
          <p:nvPr/>
        </p:nvSpPr>
        <p:spPr>
          <a:xfrm>
            <a:off x="7030502" y="2710506"/>
            <a:ext cx="3660609" cy="283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高透气透湿确保23°C无闷热感，支持无尘室升温节能，提升员工舒适度与工作效率。</a:t>
            </a:r>
            <a:endParaRPr b="0" i="0" sz="1800" u="none" cap="none" strike="noStrike"/>
          </a:p>
        </p:txBody>
      </p:sp>
      <p:sp>
        <p:nvSpPr>
          <p:cNvPr id="267" name="Google Shape;267;p9"/>
          <p:cNvSpPr txBox="1"/>
          <p:nvPr/>
        </p:nvSpPr>
        <p:spPr>
          <a:xfrm>
            <a:off x="6551897" y="1167237"/>
            <a:ext cx="4559928" cy="5874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关键优势</a:t>
            </a:r>
            <a:endParaRPr b="0" i="0" sz="1800" u="none" cap="none" strike="noStrike"/>
          </a:p>
        </p:txBody>
      </p:sp>
      <p:sp>
        <p:nvSpPr>
          <p:cNvPr id="268" name="Google Shape;268;p9"/>
          <p:cNvSpPr/>
          <p:nvPr/>
        </p:nvSpPr>
        <p:spPr>
          <a:xfrm>
            <a:off x="360690" y="313148"/>
            <a:ext cx="523219" cy="523219"/>
          </a:xfrm>
          <a:custGeom>
            <a:rect b="b" l="l" r="r" t="t"/>
            <a:pathLst>
              <a:path extrusionOk="0" h="550870" w="550870">
                <a:moveTo>
                  <a:pt x="481175" y="208907"/>
                </a:moveTo>
                <a:lnTo>
                  <a:pt x="481175" y="208907"/>
                </a:lnTo>
                <a:cubicBezTo>
                  <a:pt x="404215" y="208907"/>
                  <a:pt x="341963" y="146655"/>
                  <a:pt x="341963" y="69695"/>
                </a:cubicBezTo>
                <a:cubicBezTo>
                  <a:pt x="341963" y="34807"/>
                  <a:pt x="316310" y="2996"/>
                  <a:pt x="281421" y="260"/>
                </a:cubicBezTo>
                <a:cubicBezTo>
                  <a:pt x="242086" y="-3161"/>
                  <a:pt x="208907" y="27624"/>
                  <a:pt x="208907" y="66275"/>
                </a:cubicBezTo>
                <a:lnTo>
                  <a:pt x="208907" y="69695"/>
                </a:lnTo>
                <a:cubicBezTo>
                  <a:pt x="208907" y="146655"/>
                  <a:pt x="146655" y="208907"/>
                  <a:pt x="69695" y="208907"/>
                </a:cubicBezTo>
                <a:cubicBezTo>
                  <a:pt x="34807" y="208907"/>
                  <a:pt x="2996" y="234561"/>
                  <a:pt x="260" y="269449"/>
                </a:cubicBezTo>
                <a:cubicBezTo>
                  <a:pt x="-3161" y="308784"/>
                  <a:pt x="27624" y="341963"/>
                  <a:pt x="66275" y="341963"/>
                </a:cubicBezTo>
                <a:lnTo>
                  <a:pt x="69695" y="341963"/>
                </a:lnTo>
                <a:cubicBezTo>
                  <a:pt x="146655" y="341963"/>
                  <a:pt x="208907" y="404215"/>
                  <a:pt x="208907" y="481175"/>
                </a:cubicBezTo>
                <a:cubicBezTo>
                  <a:pt x="208907" y="516064"/>
                  <a:pt x="234561" y="547874"/>
                  <a:pt x="269450" y="550610"/>
                </a:cubicBezTo>
                <a:cubicBezTo>
                  <a:pt x="308785" y="554031"/>
                  <a:pt x="341963" y="523247"/>
                  <a:pt x="341963" y="484596"/>
                </a:cubicBezTo>
                <a:lnTo>
                  <a:pt x="341963" y="481175"/>
                </a:lnTo>
                <a:cubicBezTo>
                  <a:pt x="341963" y="404215"/>
                  <a:pt x="404215" y="341963"/>
                  <a:pt x="481175" y="341963"/>
                </a:cubicBezTo>
                <a:lnTo>
                  <a:pt x="484596" y="341963"/>
                </a:lnTo>
                <a:cubicBezTo>
                  <a:pt x="523247" y="341963"/>
                  <a:pt x="554031" y="308784"/>
                  <a:pt x="550611" y="269449"/>
                </a:cubicBezTo>
                <a:cubicBezTo>
                  <a:pt x="547532" y="234219"/>
                  <a:pt x="516064" y="208907"/>
                  <a:pt x="481175" y="20890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549E39"/>
      </a:accent3>
      <a:accent4>
        <a:srgbClr val="8AB833"/>
      </a:accent4>
      <a:accent5>
        <a:srgbClr val="549E39"/>
      </a:accent5>
      <a:accent6>
        <a:srgbClr val="8AB833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